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Noto Serif Ethiopic" panose="020B0604020202020204" charset="0"/>
      <p:regular r:id="rId14"/>
    </p:embeddedFont>
    <p:embeddedFont>
      <p:font typeface="Noto Serif Ethiopic Bold" panose="020B0604020202020204" charset="0"/>
      <p:regular r:id="rId15"/>
    </p:embeddedFont>
    <p:embeddedFont>
      <p:font typeface="TAN New York"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46456D-C0D5-A170-7BF1-225EAABE41F9}" name="Somesh Joshi" initials="SJ" userId="d6c6e5d3c02d212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38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1" d="100"/>
          <a:sy n="61" d="100"/>
        </p:scale>
        <p:origin x="248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F96C5-85E1-40E8-9172-FD3E21F53B4B}" type="datetimeFigureOut">
              <a:rPr lang="en-US" smtClean="0"/>
              <a:t>9/26/2025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C65EE-5671-4135-BBB0-77C5B0E5DEF6}" type="slidenum">
              <a:rPr lang="en-US" smtClean="0"/>
              <a:t>‹#›</a:t>
            </a:fld>
            <a:endParaRPr lang="en-US"/>
          </a:p>
        </p:txBody>
      </p:sp>
    </p:spTree>
    <p:extLst>
      <p:ext uri="{BB962C8B-B14F-4D97-AF65-F5344CB8AC3E}">
        <p14:creationId xmlns:p14="http://schemas.microsoft.com/office/powerpoint/2010/main" val="201373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and thank you for joining this session. In this presentation, I’ll be sharing our analysis of Nova Mart’s Sankranti 2024 promotional campaign, focusing on how promotions influenced sales and revenue performance</a:t>
            </a:r>
          </a:p>
        </p:txBody>
      </p:sp>
      <p:sp>
        <p:nvSpPr>
          <p:cNvPr id="4" name="Slide Number Placeholder 3"/>
          <p:cNvSpPr>
            <a:spLocks noGrp="1"/>
          </p:cNvSpPr>
          <p:nvPr>
            <p:ph type="sldNum" sz="quarter" idx="5"/>
          </p:nvPr>
        </p:nvSpPr>
        <p:spPr/>
        <p:txBody>
          <a:bodyPr/>
          <a:lstStyle/>
          <a:p>
            <a:fld id="{5ECC65EE-5671-4135-BBB0-77C5B0E5DEF6}" type="slidenum">
              <a:rPr lang="en-US" smtClean="0"/>
              <a:t>1</a:t>
            </a:fld>
            <a:endParaRPr lang="en-US"/>
          </a:p>
        </p:txBody>
      </p:sp>
    </p:spTree>
    <p:extLst>
      <p:ext uri="{BB962C8B-B14F-4D97-AF65-F5344CB8AC3E}">
        <p14:creationId xmlns:p14="http://schemas.microsoft.com/office/powerpoint/2010/main" val="3767493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addresses seven key business questions: store distribution across cities, category sales contributions, the relationship between price and sales, pre-promotion demand patterns, ISU% by city, promotion effectiveness in Hyderabad, and revenue performance in Bengaluru.</a:t>
            </a:r>
          </a:p>
        </p:txBody>
      </p:sp>
      <p:sp>
        <p:nvSpPr>
          <p:cNvPr id="4" name="Slide Number Placeholder 3"/>
          <p:cNvSpPr>
            <a:spLocks noGrp="1"/>
          </p:cNvSpPr>
          <p:nvPr>
            <p:ph type="sldNum" sz="quarter" idx="5"/>
          </p:nvPr>
        </p:nvSpPr>
        <p:spPr/>
        <p:txBody>
          <a:bodyPr/>
          <a:lstStyle/>
          <a:p>
            <a:fld id="{5ECC65EE-5671-4135-BBB0-77C5B0E5DEF6}" type="slidenum">
              <a:rPr lang="en-US" smtClean="0"/>
              <a:t>2</a:t>
            </a:fld>
            <a:endParaRPr lang="en-US"/>
          </a:p>
        </p:txBody>
      </p:sp>
    </p:spTree>
    <p:extLst>
      <p:ext uri="{BB962C8B-B14F-4D97-AF65-F5344CB8AC3E}">
        <p14:creationId xmlns:p14="http://schemas.microsoft.com/office/powerpoint/2010/main" val="382208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Bengaluru has the largest store presence with ten outlets, followed by Chennai with eight and Hyderabad with seven. Mid-tier cities like Coimbatore and Visakhapatnam have five stores each, while smaller markets such as Madurai, Mysuru, and Mangalore have fewer. Trivandrum and Vijayawada have only two stores each, showing limited presence.</a:t>
            </a:r>
          </a:p>
        </p:txBody>
      </p:sp>
      <p:sp>
        <p:nvSpPr>
          <p:cNvPr id="4" name="Slide Number Placeholder 3"/>
          <p:cNvSpPr>
            <a:spLocks noGrp="1"/>
          </p:cNvSpPr>
          <p:nvPr>
            <p:ph type="sldNum" sz="quarter" idx="5"/>
          </p:nvPr>
        </p:nvSpPr>
        <p:spPr/>
        <p:txBody>
          <a:bodyPr/>
          <a:lstStyle/>
          <a:p>
            <a:fld id="{5ECC65EE-5671-4135-BBB0-77C5B0E5DEF6}" type="slidenum">
              <a:rPr lang="en-US" smtClean="0"/>
              <a:t>3</a:t>
            </a:fld>
            <a:endParaRPr lang="en-US"/>
          </a:p>
        </p:txBody>
      </p:sp>
    </p:spTree>
    <p:extLst>
      <p:ext uri="{BB962C8B-B14F-4D97-AF65-F5344CB8AC3E}">
        <p14:creationId xmlns:p14="http://schemas.microsoft.com/office/powerpoint/2010/main" val="9628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Sankranti 2024, Grocery and Staples dominated sales, contributing over seventy percent of the total. Home Appliances contributed about fourteen percent, while Home Care, Personal Care, and Combo offers accounted for smaller shares."</a:t>
            </a:r>
          </a:p>
        </p:txBody>
      </p:sp>
      <p:sp>
        <p:nvSpPr>
          <p:cNvPr id="4" name="Slide Number Placeholder 3"/>
          <p:cNvSpPr>
            <a:spLocks noGrp="1"/>
          </p:cNvSpPr>
          <p:nvPr>
            <p:ph type="sldNum" sz="quarter" idx="5"/>
          </p:nvPr>
        </p:nvSpPr>
        <p:spPr/>
        <p:txBody>
          <a:bodyPr/>
          <a:lstStyle/>
          <a:p>
            <a:fld id="{5ECC65EE-5671-4135-BBB0-77C5B0E5DEF6}" type="slidenum">
              <a:rPr lang="en-US" smtClean="0"/>
              <a:t>4</a:t>
            </a:fld>
            <a:endParaRPr lang="en-US"/>
          </a:p>
        </p:txBody>
      </p:sp>
    </p:spTree>
    <p:extLst>
      <p:ext uri="{BB962C8B-B14F-4D97-AF65-F5344CB8AC3E}">
        <p14:creationId xmlns:p14="http://schemas.microsoft.com/office/powerpoint/2010/main" val="1779915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correlation between base price after promotion and sales quantity was weakly positive, at zero point two seven. This means price alone was not a strong driver of sales, with promotions and other factors playing a more significant role.</a:t>
            </a:r>
          </a:p>
        </p:txBody>
      </p:sp>
      <p:sp>
        <p:nvSpPr>
          <p:cNvPr id="4" name="Slide Number Placeholder 3"/>
          <p:cNvSpPr>
            <a:spLocks noGrp="1"/>
          </p:cNvSpPr>
          <p:nvPr>
            <p:ph type="sldNum" sz="quarter" idx="5"/>
          </p:nvPr>
        </p:nvSpPr>
        <p:spPr/>
        <p:txBody>
          <a:bodyPr/>
          <a:lstStyle/>
          <a:p>
            <a:fld id="{5ECC65EE-5671-4135-BBB0-77C5B0E5DEF6}" type="slidenum">
              <a:rPr lang="en-US" smtClean="0"/>
              <a:t>5</a:t>
            </a:fld>
            <a:endParaRPr lang="en-US"/>
          </a:p>
        </p:txBody>
      </p:sp>
    </p:spTree>
    <p:extLst>
      <p:ext uri="{BB962C8B-B14F-4D97-AF65-F5344CB8AC3E}">
        <p14:creationId xmlns:p14="http://schemas.microsoft.com/office/powerpoint/2010/main" val="162750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Madurai recorded the highest sales uplift at around one hundred and twenty-seven percent, while Visakhapatnam showed the lowest at about one hundred and two percent. Metro cities like Bengaluru, Chennai, and Hyderabad recorded moderate uplifts between one hundred and ten and one hundred and fifteen percent.</a:t>
            </a:r>
          </a:p>
        </p:txBody>
      </p:sp>
      <p:sp>
        <p:nvSpPr>
          <p:cNvPr id="4" name="Slide Number Placeholder 3"/>
          <p:cNvSpPr>
            <a:spLocks noGrp="1"/>
          </p:cNvSpPr>
          <p:nvPr>
            <p:ph type="sldNum" sz="quarter" idx="5"/>
          </p:nvPr>
        </p:nvSpPr>
        <p:spPr/>
        <p:txBody>
          <a:bodyPr/>
          <a:lstStyle/>
          <a:p>
            <a:fld id="{5ECC65EE-5671-4135-BBB0-77C5B0E5DEF6}" type="slidenum">
              <a:rPr lang="en-US" smtClean="0"/>
              <a:t>8</a:t>
            </a:fld>
            <a:endParaRPr lang="en-US"/>
          </a:p>
        </p:txBody>
      </p:sp>
    </p:spTree>
    <p:extLst>
      <p:ext uri="{BB962C8B-B14F-4D97-AF65-F5344CB8AC3E}">
        <p14:creationId xmlns:p14="http://schemas.microsoft.com/office/powerpoint/2010/main" val="1719490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Hyderabad, Cashback delivered the highest increase in sales volume, while Buy One Get One Free generated the largest revenue uplift. Percentage discounts, however, had limited impact."</a:t>
            </a:r>
          </a:p>
        </p:txBody>
      </p:sp>
      <p:sp>
        <p:nvSpPr>
          <p:cNvPr id="4" name="Slide Number Placeholder 3"/>
          <p:cNvSpPr>
            <a:spLocks noGrp="1"/>
          </p:cNvSpPr>
          <p:nvPr>
            <p:ph type="sldNum" sz="quarter" idx="5"/>
          </p:nvPr>
        </p:nvSpPr>
        <p:spPr/>
        <p:txBody>
          <a:bodyPr/>
          <a:lstStyle/>
          <a:p>
            <a:fld id="{5ECC65EE-5671-4135-BBB0-77C5B0E5DEF6}" type="slidenum">
              <a:rPr lang="en-US" smtClean="0"/>
              <a:t>9</a:t>
            </a:fld>
            <a:endParaRPr lang="en-US"/>
          </a:p>
        </p:txBody>
      </p:sp>
    </p:spTree>
    <p:extLst>
      <p:ext uri="{BB962C8B-B14F-4D97-AF65-F5344CB8AC3E}">
        <p14:creationId xmlns:p14="http://schemas.microsoft.com/office/powerpoint/2010/main" val="3539316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t>
            </a:r>
            <a:r>
              <a:rPr lang="en-US" sz="1200" b="1" i="0" kern="1200" dirty="0">
                <a:solidFill>
                  <a:schemeClr val="tx1"/>
                </a:solidFill>
                <a:effectLst/>
                <a:latin typeface="+mn-lt"/>
                <a:ea typeface="+mn-ea"/>
                <a:cs typeface="+mn-cs"/>
              </a:rPr>
              <a:t>maximizing revenue growth</a:t>
            </a:r>
            <a:r>
              <a:rPr lang="en-US" sz="1200" b="0" i="0" kern="1200" dirty="0">
                <a:solidFill>
                  <a:schemeClr val="tx1"/>
                </a:solidFill>
                <a:effectLst/>
                <a:latin typeface="+mn-lt"/>
                <a:ea typeface="+mn-ea"/>
                <a:cs typeface="+mn-cs"/>
              </a:rPr>
              <a:t> → Focus on </a:t>
            </a:r>
            <a:r>
              <a:rPr lang="en-US" sz="1200" b="1" i="0" kern="1200" dirty="0">
                <a:solidFill>
                  <a:schemeClr val="tx1"/>
                </a:solidFill>
                <a:effectLst/>
                <a:latin typeface="+mn-lt"/>
                <a:ea typeface="+mn-ea"/>
                <a:cs typeface="+mn-cs"/>
              </a:rPr>
              <a:t>bundling strategies (Combo1)</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a:t>
            </a:r>
            <a:r>
              <a:rPr lang="en-US" sz="1200" b="1" i="0" kern="1200" dirty="0">
                <a:solidFill>
                  <a:schemeClr val="tx1"/>
                </a:solidFill>
                <a:effectLst/>
                <a:latin typeface="+mn-lt"/>
                <a:ea typeface="+mn-ea"/>
                <a:cs typeface="+mn-cs"/>
              </a:rPr>
              <a:t>steady demand maintenance</a:t>
            </a:r>
            <a:r>
              <a:rPr lang="en-US" sz="1200" b="0" i="0" kern="1200" dirty="0">
                <a:solidFill>
                  <a:schemeClr val="tx1"/>
                </a:solidFill>
                <a:effectLst/>
                <a:latin typeface="+mn-lt"/>
                <a:ea typeface="+mn-ea"/>
                <a:cs typeface="+mn-cs"/>
              </a:rPr>
              <a:t> → Continue </a:t>
            </a:r>
            <a:r>
              <a:rPr lang="en-US" sz="1200" b="1" i="0" kern="1200" dirty="0">
                <a:solidFill>
                  <a:schemeClr val="tx1"/>
                </a:solidFill>
                <a:effectLst/>
                <a:latin typeface="+mn-lt"/>
                <a:ea typeface="+mn-ea"/>
                <a:cs typeface="+mn-cs"/>
              </a:rPr>
              <a:t>light promotions in Grocery &amp; Staples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a:t>
            </a:r>
            <a:r>
              <a:rPr lang="en-US" sz="1200" b="1" i="0" kern="1200" dirty="0">
                <a:solidFill>
                  <a:schemeClr val="tx1"/>
                </a:solidFill>
                <a:effectLst/>
                <a:latin typeface="+mn-lt"/>
                <a:ea typeface="+mn-ea"/>
                <a:cs typeface="+mn-cs"/>
              </a:rPr>
              <a:t>durable goods (Home Appliances)</a:t>
            </a:r>
            <a:r>
              <a:rPr lang="en-US" sz="1200" b="0" i="0" kern="1200" dirty="0">
                <a:solidFill>
                  <a:schemeClr val="tx1"/>
                </a:solidFill>
                <a:effectLst/>
                <a:latin typeface="+mn-lt"/>
                <a:ea typeface="+mn-ea"/>
                <a:cs typeface="+mn-cs"/>
              </a:rPr>
              <a:t> → Use </a:t>
            </a:r>
            <a:r>
              <a:rPr lang="en-US" sz="1200" b="1" i="0" kern="1200" dirty="0">
                <a:solidFill>
                  <a:schemeClr val="tx1"/>
                </a:solidFill>
                <a:effectLst/>
                <a:latin typeface="+mn-lt"/>
                <a:ea typeface="+mn-ea"/>
                <a:cs typeface="+mn-cs"/>
              </a:rPr>
              <a:t>cashback/EMI offers</a:t>
            </a:r>
            <a:r>
              <a:rPr lang="en-US" sz="1200" b="0" i="0" kern="1200" dirty="0">
                <a:solidFill>
                  <a:schemeClr val="tx1"/>
                </a:solidFill>
                <a:effectLst/>
                <a:latin typeface="+mn-lt"/>
                <a:ea typeface="+mn-ea"/>
                <a:cs typeface="+mn-cs"/>
              </a:rPr>
              <a:t> instead of deep discounts.</a:t>
            </a:r>
          </a:p>
          <a:p>
            <a:r>
              <a:rPr lang="en-US" sz="1200" b="0" i="0" kern="1200" dirty="0">
                <a:solidFill>
                  <a:schemeClr val="tx1"/>
                </a:solidFill>
                <a:effectLst/>
                <a:latin typeface="+mn-lt"/>
                <a:ea typeface="+mn-ea"/>
                <a:cs typeface="+mn-cs"/>
              </a:rPr>
              <a:t>For </a:t>
            </a:r>
            <a:r>
              <a:rPr lang="en-US" sz="1200" b="1" i="0" kern="1200" dirty="0">
                <a:solidFill>
                  <a:schemeClr val="tx1"/>
                </a:solidFill>
                <a:effectLst/>
                <a:latin typeface="+mn-lt"/>
                <a:ea typeface="+mn-ea"/>
                <a:cs typeface="+mn-cs"/>
              </a:rPr>
              <a:t>Home Care &amp; Personal Care</a:t>
            </a:r>
            <a:r>
              <a:rPr lang="en-US" sz="1200" b="0" i="0" kern="1200" dirty="0">
                <a:solidFill>
                  <a:schemeClr val="tx1"/>
                </a:solidFill>
                <a:effectLst/>
                <a:latin typeface="+mn-lt"/>
                <a:ea typeface="+mn-ea"/>
                <a:cs typeface="+mn-cs"/>
              </a:rPr>
              <a:t> → Rely on </a:t>
            </a:r>
            <a:r>
              <a:rPr lang="en-US" sz="1200" b="1" i="0" kern="1200" dirty="0">
                <a:solidFill>
                  <a:schemeClr val="tx1"/>
                </a:solidFill>
                <a:effectLst/>
                <a:latin typeface="+mn-lt"/>
                <a:ea typeface="+mn-ea"/>
                <a:cs typeface="+mn-cs"/>
              </a:rPr>
              <a:t>brand-building and targeted marketing</a:t>
            </a:r>
            <a:r>
              <a:rPr lang="en-US" sz="1200" b="0" i="0" kern="1200" dirty="0">
                <a:solidFill>
                  <a:schemeClr val="tx1"/>
                </a:solidFill>
                <a:effectLst/>
                <a:latin typeface="+mn-lt"/>
                <a:ea typeface="+mn-ea"/>
                <a:cs typeface="+mn-cs"/>
              </a:rPr>
              <a:t> beyond promotions.</a:t>
            </a:r>
          </a:p>
        </p:txBody>
      </p:sp>
      <p:sp>
        <p:nvSpPr>
          <p:cNvPr id="4" name="Slide Number Placeholder 3"/>
          <p:cNvSpPr>
            <a:spLocks noGrp="1"/>
          </p:cNvSpPr>
          <p:nvPr>
            <p:ph type="sldNum" sz="quarter" idx="5"/>
          </p:nvPr>
        </p:nvSpPr>
        <p:spPr/>
        <p:txBody>
          <a:bodyPr/>
          <a:lstStyle/>
          <a:p>
            <a:fld id="{5ECC65EE-5671-4135-BBB0-77C5B0E5DEF6}" type="slidenum">
              <a:rPr lang="en-US" smtClean="0"/>
              <a:t>10</a:t>
            </a:fld>
            <a:endParaRPr lang="en-US"/>
          </a:p>
        </p:txBody>
      </p:sp>
    </p:spTree>
    <p:extLst>
      <p:ext uri="{BB962C8B-B14F-4D97-AF65-F5344CB8AC3E}">
        <p14:creationId xmlns:p14="http://schemas.microsoft.com/office/powerpoint/2010/main" val="565895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the Sankranti campaign was most effective in driving sales of essentials and in tier-two cities like Madurai. Cashback and BOGOF proved to be the most impactful promotion types, while flat percentage discounts were less effective. Overall, promotions significantly boosted revenue, particularly in Bengaluru.</a:t>
            </a:r>
          </a:p>
        </p:txBody>
      </p:sp>
      <p:sp>
        <p:nvSpPr>
          <p:cNvPr id="4" name="Slide Number Placeholder 3"/>
          <p:cNvSpPr>
            <a:spLocks noGrp="1"/>
          </p:cNvSpPr>
          <p:nvPr>
            <p:ph type="sldNum" sz="quarter" idx="5"/>
          </p:nvPr>
        </p:nvSpPr>
        <p:spPr/>
        <p:txBody>
          <a:bodyPr/>
          <a:lstStyle/>
          <a:p>
            <a:fld id="{5ECC65EE-5671-4135-BBB0-77C5B0E5DEF6}" type="slidenum">
              <a:rPr lang="en-US" smtClean="0"/>
              <a:t>11</a:t>
            </a:fld>
            <a:endParaRPr lang="en-US"/>
          </a:p>
        </p:txBody>
      </p:sp>
    </p:spTree>
    <p:extLst>
      <p:ext uri="{BB962C8B-B14F-4D97-AF65-F5344CB8AC3E}">
        <p14:creationId xmlns:p14="http://schemas.microsoft.com/office/powerpoint/2010/main" val="304265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1271304" y="-1263034"/>
            <a:ext cx="4202675" cy="4202675"/>
          </a:xfrm>
          <a:custGeom>
            <a:avLst/>
            <a:gdLst/>
            <a:ahLst/>
            <a:cxnLst/>
            <a:rect l="l" t="t" r="r" b="b"/>
            <a:pathLst>
              <a:path w="4202675" h="4202675">
                <a:moveTo>
                  <a:pt x="0" y="0"/>
                </a:moveTo>
                <a:lnTo>
                  <a:pt x="4202676" y="0"/>
                </a:lnTo>
                <a:lnTo>
                  <a:pt x="4202676" y="4202675"/>
                </a:lnTo>
                <a:lnTo>
                  <a:pt x="0" y="42026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5323514" y="7344909"/>
            <a:ext cx="4202675" cy="4202675"/>
          </a:xfrm>
          <a:custGeom>
            <a:avLst/>
            <a:gdLst/>
            <a:ahLst/>
            <a:cxnLst/>
            <a:rect l="l" t="t" r="r" b="b"/>
            <a:pathLst>
              <a:path w="4202675" h="4202675">
                <a:moveTo>
                  <a:pt x="0" y="0"/>
                </a:moveTo>
                <a:lnTo>
                  <a:pt x="4202675" y="0"/>
                </a:lnTo>
                <a:lnTo>
                  <a:pt x="4202675" y="4202675"/>
                </a:lnTo>
                <a:lnTo>
                  <a:pt x="0" y="42026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5323514" y="-1263034"/>
            <a:ext cx="4202675" cy="4202675"/>
          </a:xfrm>
          <a:custGeom>
            <a:avLst/>
            <a:gdLst/>
            <a:ahLst/>
            <a:cxnLst/>
            <a:rect l="l" t="t" r="r" b="b"/>
            <a:pathLst>
              <a:path w="4202675" h="4202675">
                <a:moveTo>
                  <a:pt x="0" y="0"/>
                </a:moveTo>
                <a:lnTo>
                  <a:pt x="4202675" y="0"/>
                </a:lnTo>
                <a:lnTo>
                  <a:pt x="4202675" y="4202675"/>
                </a:lnTo>
                <a:lnTo>
                  <a:pt x="0" y="42026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71304" y="71569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5469843" y="850375"/>
            <a:ext cx="7315200" cy="332509"/>
          </a:xfrm>
          <a:custGeom>
            <a:avLst/>
            <a:gdLst/>
            <a:ahLst/>
            <a:cxnLst/>
            <a:rect l="l" t="t" r="r" b="b"/>
            <a:pathLst>
              <a:path w="7315200" h="332509">
                <a:moveTo>
                  <a:pt x="0" y="0"/>
                </a:moveTo>
                <a:lnTo>
                  <a:pt x="7315200" y="0"/>
                </a:lnTo>
                <a:lnTo>
                  <a:pt x="7315200" y="332509"/>
                </a:lnTo>
                <a:lnTo>
                  <a:pt x="0" y="3325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469843" y="9104116"/>
            <a:ext cx="7315200" cy="332509"/>
          </a:xfrm>
          <a:custGeom>
            <a:avLst/>
            <a:gdLst/>
            <a:ahLst/>
            <a:cxnLst/>
            <a:rect l="l" t="t" r="r" b="b"/>
            <a:pathLst>
              <a:path w="7315200" h="332509">
                <a:moveTo>
                  <a:pt x="0" y="0"/>
                </a:moveTo>
                <a:lnTo>
                  <a:pt x="7315200" y="0"/>
                </a:lnTo>
                <a:lnTo>
                  <a:pt x="7315200" y="332509"/>
                </a:lnTo>
                <a:lnTo>
                  <a:pt x="0" y="3325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687329" y="3056489"/>
            <a:ext cx="13892414" cy="2242329"/>
          </a:xfrm>
          <a:prstGeom prst="rect">
            <a:avLst/>
          </a:prstGeom>
        </p:spPr>
        <p:txBody>
          <a:bodyPr lIns="0" tIns="0" rIns="0" bIns="0" rtlCol="0" anchor="t">
            <a:spAutoFit/>
          </a:bodyPr>
          <a:lstStyle/>
          <a:p>
            <a:pPr algn="ctr">
              <a:lnSpc>
                <a:spcPts val="9008"/>
              </a:lnSpc>
              <a:spcBef>
                <a:spcPct val="0"/>
              </a:spcBef>
            </a:pPr>
            <a:r>
              <a:rPr lang="en-US" sz="6434">
                <a:solidFill>
                  <a:srgbClr val="FFD000"/>
                </a:solidFill>
                <a:latin typeface="TAN New York"/>
                <a:ea typeface="TAN New York"/>
                <a:cs typeface="TAN New York"/>
                <a:sym typeface="TAN New York"/>
              </a:rPr>
              <a:t>Nova Mart – Promotional Campaign Analysis</a:t>
            </a:r>
          </a:p>
        </p:txBody>
      </p:sp>
      <p:sp>
        <p:nvSpPr>
          <p:cNvPr id="9" name="TextBox 9"/>
          <p:cNvSpPr txBox="1"/>
          <p:nvPr/>
        </p:nvSpPr>
        <p:spPr>
          <a:xfrm>
            <a:off x="5312456" y="7049492"/>
            <a:ext cx="8225481" cy="533684"/>
          </a:xfrm>
          <a:prstGeom prst="rect">
            <a:avLst/>
          </a:prstGeom>
        </p:spPr>
        <p:txBody>
          <a:bodyPr lIns="0" tIns="0" rIns="0" bIns="0" rtlCol="0" anchor="t">
            <a:spAutoFit/>
          </a:bodyPr>
          <a:lstStyle/>
          <a:p>
            <a:pPr algn="ctr">
              <a:lnSpc>
                <a:spcPts val="4381"/>
              </a:lnSpc>
              <a:spcBef>
                <a:spcPct val="0"/>
              </a:spcBef>
            </a:pPr>
            <a:r>
              <a:rPr lang="en-US" sz="3129">
                <a:solidFill>
                  <a:srgbClr val="FFD000"/>
                </a:solidFill>
                <a:latin typeface="Noto Serif Ethiopic"/>
                <a:ea typeface="Noto Serif Ethiopic"/>
                <a:cs typeface="Noto Serif Ethiopic"/>
                <a:sym typeface="Noto Serif Ethiopic"/>
              </a:rPr>
              <a:t>Somesh Joshi | Data Science Intern</a:t>
            </a:r>
          </a:p>
        </p:txBody>
      </p:sp>
      <p:sp>
        <p:nvSpPr>
          <p:cNvPr id="10" name="TextBox 10"/>
          <p:cNvSpPr txBox="1"/>
          <p:nvPr/>
        </p:nvSpPr>
        <p:spPr>
          <a:xfrm>
            <a:off x="5469843" y="7835139"/>
            <a:ext cx="8225481" cy="533684"/>
          </a:xfrm>
          <a:prstGeom prst="rect">
            <a:avLst/>
          </a:prstGeom>
        </p:spPr>
        <p:txBody>
          <a:bodyPr lIns="0" tIns="0" rIns="0" bIns="0" rtlCol="0" anchor="t">
            <a:spAutoFit/>
          </a:bodyPr>
          <a:lstStyle/>
          <a:p>
            <a:pPr algn="ctr">
              <a:lnSpc>
                <a:spcPts val="4381"/>
              </a:lnSpc>
              <a:spcBef>
                <a:spcPct val="0"/>
              </a:spcBef>
            </a:pPr>
            <a:r>
              <a:rPr lang="en-US" sz="3129">
                <a:solidFill>
                  <a:srgbClr val="FFD000"/>
                </a:solidFill>
                <a:latin typeface="Noto Serif Ethiopic"/>
                <a:ea typeface="Noto Serif Ethiopic"/>
                <a:cs typeface="Noto Serif Ethiopic"/>
                <a:sym typeface="Noto Serif Ethiopic"/>
              </a:rPr>
              <a:t>Data Science | AtliQ Technologies Pvt. Ltd.</a:t>
            </a:r>
          </a:p>
        </p:txBody>
      </p:sp>
      <p:pic>
        <p:nvPicPr>
          <p:cNvPr id="14" name="Audio 13">
            <a:hlinkClick r:id="" action="ppaction://media"/>
            <a:extLst>
              <a:ext uri="{FF2B5EF4-FFF2-40B4-BE49-F238E27FC236}">
                <a16:creationId xmlns:a16="http://schemas.microsoft.com/office/drawing/2014/main" id="{2B0C9C1E-65DC-6E5C-E086-D3077200670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46"/>
    </mc:Choice>
    <mc:Fallback xmlns="">
      <p:transition spd="slow" advTm="16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2101338" y="-2101338"/>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6186662" y="81856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AutoShape 4"/>
          <p:cNvSpPr/>
          <p:nvPr/>
        </p:nvSpPr>
        <p:spPr>
          <a:xfrm>
            <a:off x="4269685" y="9393823"/>
            <a:ext cx="12478551" cy="0"/>
          </a:xfrm>
          <a:prstGeom prst="line">
            <a:avLst/>
          </a:prstGeom>
          <a:ln w="19050" cap="flat">
            <a:solidFill>
              <a:srgbClr val="FFD000"/>
            </a:solidFill>
            <a:prstDash val="solid"/>
            <a:headEnd type="none" w="sm" len="sm"/>
            <a:tailEnd type="none" w="sm" len="sm"/>
          </a:ln>
        </p:spPr>
      </p:sp>
      <p:sp>
        <p:nvSpPr>
          <p:cNvPr id="5" name="AutoShape 5"/>
          <p:cNvSpPr/>
          <p:nvPr/>
        </p:nvSpPr>
        <p:spPr>
          <a:xfrm>
            <a:off x="1630564" y="864715"/>
            <a:ext cx="13480215" cy="0"/>
          </a:xfrm>
          <a:prstGeom prst="line">
            <a:avLst/>
          </a:prstGeom>
          <a:ln w="19050" cap="flat">
            <a:solidFill>
              <a:srgbClr val="FFD000"/>
            </a:solidFill>
            <a:prstDash val="solid"/>
            <a:headEnd type="none" w="sm" len="sm"/>
            <a:tailEnd type="none" w="sm" len="sm"/>
          </a:ln>
        </p:spPr>
      </p:sp>
      <p:sp>
        <p:nvSpPr>
          <p:cNvPr id="6" name="Freeform 6"/>
          <p:cNvSpPr/>
          <p:nvPr/>
        </p:nvSpPr>
        <p:spPr>
          <a:xfrm>
            <a:off x="8440159" y="1956420"/>
            <a:ext cx="9537949" cy="6748099"/>
          </a:xfrm>
          <a:custGeom>
            <a:avLst/>
            <a:gdLst/>
            <a:ahLst/>
            <a:cxnLst/>
            <a:rect l="l" t="t" r="r" b="b"/>
            <a:pathLst>
              <a:path w="9537949" h="6748099">
                <a:moveTo>
                  <a:pt x="0" y="0"/>
                </a:moveTo>
                <a:lnTo>
                  <a:pt x="9537949" y="0"/>
                </a:lnTo>
                <a:lnTo>
                  <a:pt x="9537949" y="6748099"/>
                </a:lnTo>
                <a:lnTo>
                  <a:pt x="0" y="6748099"/>
                </a:lnTo>
                <a:lnTo>
                  <a:pt x="0" y="0"/>
                </a:lnTo>
                <a:close/>
              </a:path>
            </a:pathLst>
          </a:custGeom>
          <a:blipFill>
            <a:blip r:embed="rId7"/>
            <a:stretch>
              <a:fillRect/>
            </a:stretch>
          </a:blipFill>
        </p:spPr>
      </p:sp>
      <p:sp>
        <p:nvSpPr>
          <p:cNvPr id="7" name="TextBox 7"/>
          <p:cNvSpPr txBox="1"/>
          <p:nvPr/>
        </p:nvSpPr>
        <p:spPr>
          <a:xfrm>
            <a:off x="2263255" y="984870"/>
            <a:ext cx="15272009" cy="771525"/>
          </a:xfrm>
          <a:prstGeom prst="rect">
            <a:avLst/>
          </a:prstGeom>
        </p:spPr>
        <p:txBody>
          <a:bodyPr lIns="0" tIns="0" rIns="0" bIns="0" rtlCol="0" anchor="t">
            <a:spAutoFit/>
          </a:bodyPr>
          <a:lstStyle/>
          <a:p>
            <a:pPr algn="l">
              <a:lnSpc>
                <a:spcPts val="6299"/>
              </a:lnSpc>
              <a:spcBef>
                <a:spcPct val="0"/>
              </a:spcBef>
            </a:pPr>
            <a:r>
              <a:rPr lang="en-US" sz="4500">
                <a:solidFill>
                  <a:srgbClr val="FFD000"/>
                </a:solidFill>
                <a:latin typeface="TAN New York"/>
                <a:ea typeface="TAN New York"/>
                <a:cs typeface="TAN New York"/>
                <a:sym typeface="TAN New York"/>
              </a:rPr>
              <a:t>Revenue Impact in Bengaluru</a:t>
            </a:r>
          </a:p>
        </p:txBody>
      </p:sp>
      <p:sp>
        <p:nvSpPr>
          <p:cNvPr id="8" name="TextBox 8"/>
          <p:cNvSpPr txBox="1"/>
          <p:nvPr/>
        </p:nvSpPr>
        <p:spPr>
          <a:xfrm>
            <a:off x="15110779" y="719667"/>
            <a:ext cx="2148100" cy="280670"/>
          </a:xfrm>
          <a:prstGeom prst="rect">
            <a:avLst/>
          </a:prstGeom>
        </p:spPr>
        <p:txBody>
          <a:bodyPr lIns="0" tIns="0" rIns="0" bIns="0" rtlCol="0" anchor="t">
            <a:spAutoFit/>
          </a:bodyPr>
          <a:lstStyle/>
          <a:p>
            <a:pPr algn="r">
              <a:lnSpc>
                <a:spcPts val="2380"/>
              </a:lnSpc>
              <a:spcBef>
                <a:spcPct val="0"/>
              </a:spcBef>
            </a:pPr>
            <a:r>
              <a:rPr lang="en-US" sz="1700">
                <a:solidFill>
                  <a:srgbClr val="FFD000"/>
                </a:solidFill>
                <a:latin typeface="Noto Serif Ethiopic"/>
                <a:ea typeface="Noto Serif Ethiopic"/>
                <a:cs typeface="Noto Serif Ethiopic"/>
                <a:sym typeface="Noto Serif Ethiopic"/>
              </a:rPr>
              <a:t>Nova Mart</a:t>
            </a:r>
          </a:p>
        </p:txBody>
      </p:sp>
      <p:sp>
        <p:nvSpPr>
          <p:cNvPr id="9" name="TextBox 9"/>
          <p:cNvSpPr txBox="1"/>
          <p:nvPr/>
        </p:nvSpPr>
        <p:spPr>
          <a:xfrm>
            <a:off x="1028700" y="9229725"/>
            <a:ext cx="3240985" cy="280670"/>
          </a:xfrm>
          <a:prstGeom prst="rect">
            <a:avLst/>
          </a:prstGeom>
        </p:spPr>
        <p:txBody>
          <a:bodyPr lIns="0" tIns="0" rIns="0" bIns="0" rtlCol="0" anchor="t">
            <a:spAutoFit/>
          </a:bodyPr>
          <a:lstStyle/>
          <a:p>
            <a:pPr algn="l">
              <a:lnSpc>
                <a:spcPts val="2380"/>
              </a:lnSpc>
              <a:spcBef>
                <a:spcPct val="0"/>
              </a:spcBef>
            </a:pPr>
            <a:r>
              <a:rPr lang="en-US" sz="1700">
                <a:solidFill>
                  <a:srgbClr val="FFD000"/>
                </a:solidFill>
                <a:latin typeface="Noto Serif Ethiopic"/>
                <a:ea typeface="Noto Serif Ethiopic"/>
                <a:cs typeface="Noto Serif Ethiopic"/>
                <a:sym typeface="Noto Serif Ethiopic"/>
              </a:rPr>
              <a:t>AtliQ</a:t>
            </a:r>
          </a:p>
        </p:txBody>
      </p:sp>
      <p:sp>
        <p:nvSpPr>
          <p:cNvPr id="10" name="TextBox 10"/>
          <p:cNvSpPr txBox="1"/>
          <p:nvPr/>
        </p:nvSpPr>
        <p:spPr>
          <a:xfrm>
            <a:off x="1028700" y="2625693"/>
            <a:ext cx="7411459" cy="5446427"/>
          </a:xfrm>
          <a:prstGeom prst="rect">
            <a:avLst/>
          </a:prstGeom>
        </p:spPr>
        <p:txBody>
          <a:bodyPr lIns="0" tIns="0" rIns="0" bIns="0" rtlCol="0" anchor="t">
            <a:spAutoFit/>
          </a:bodyPr>
          <a:lstStyle/>
          <a:p>
            <a:pPr algn="l">
              <a:lnSpc>
                <a:spcPts val="4200"/>
              </a:lnSpc>
              <a:spcBef>
                <a:spcPct val="0"/>
              </a:spcBef>
            </a:pPr>
            <a:r>
              <a:rPr lang="en-US" sz="3000" b="1" u="none" strike="noStrike" dirty="0">
                <a:solidFill>
                  <a:srgbClr val="FFD000"/>
                </a:solidFill>
                <a:latin typeface="Noto Serif Ethiopic Bold"/>
                <a:ea typeface="Noto Serif Ethiopic Bold"/>
                <a:cs typeface="Noto Serif Ethiopic Bold"/>
                <a:sym typeface="Noto Serif Ethiopic Bold"/>
              </a:rPr>
              <a:t>Key Insights </a:t>
            </a:r>
          </a:p>
          <a:p>
            <a:pPr marL="539753" lvl="1" indent="-269876">
              <a:lnSpc>
                <a:spcPts val="3500"/>
              </a:lnSpc>
              <a:spcBef>
                <a:spcPct val="0"/>
              </a:spcBef>
              <a:buFont typeface="Arial"/>
              <a:buChar char="•"/>
            </a:pPr>
            <a:r>
              <a:rPr lang="en-US" sz="2500" dirty="0">
                <a:solidFill>
                  <a:srgbClr val="FFD000"/>
                </a:solidFill>
                <a:latin typeface="Noto Serif Ethiopic"/>
              </a:rPr>
              <a:t>Combo1 drove the largest revenue uplift — biggest winner of promotions in Bengaluru.</a:t>
            </a:r>
          </a:p>
          <a:p>
            <a:pPr marL="539753" lvl="1" indent="-269876">
              <a:lnSpc>
                <a:spcPts val="3500"/>
              </a:lnSpc>
              <a:spcBef>
                <a:spcPct val="0"/>
              </a:spcBef>
              <a:buFont typeface="Arial"/>
              <a:buChar char="•"/>
            </a:pPr>
            <a:r>
              <a:rPr lang="en-US" sz="2500" dirty="0">
                <a:solidFill>
                  <a:srgbClr val="FFD000"/>
                </a:solidFill>
                <a:latin typeface="Noto Serif Ethiopic"/>
              </a:rPr>
              <a:t>Grocery &amp; Staples showed steady growth, strengthening its dominant position.</a:t>
            </a:r>
          </a:p>
          <a:p>
            <a:pPr marL="539753" lvl="1" indent="-269876">
              <a:lnSpc>
                <a:spcPts val="3500"/>
              </a:lnSpc>
              <a:spcBef>
                <a:spcPct val="0"/>
              </a:spcBef>
              <a:buFont typeface="Arial"/>
              <a:buChar char="•"/>
            </a:pPr>
            <a:r>
              <a:rPr lang="en-US" sz="2500" dirty="0">
                <a:solidFill>
                  <a:srgbClr val="FFD000"/>
                </a:solidFill>
                <a:latin typeface="Noto Serif Ethiopic"/>
              </a:rPr>
              <a:t>Home Appliances nearly doubled revenue, showing strong responsiveness to promotions.</a:t>
            </a:r>
          </a:p>
          <a:p>
            <a:pPr marL="539753" lvl="1" indent="-269876">
              <a:lnSpc>
                <a:spcPts val="3500"/>
              </a:lnSpc>
              <a:spcBef>
                <a:spcPct val="0"/>
              </a:spcBef>
              <a:buFont typeface="Arial"/>
              <a:buChar char="•"/>
            </a:pPr>
            <a:r>
              <a:rPr lang="en-US" sz="2500" dirty="0">
                <a:solidFill>
                  <a:srgbClr val="FFD000"/>
                </a:solidFill>
                <a:latin typeface="Noto Serif Ethiopic"/>
              </a:rPr>
              <a:t>Home Care improved moderately, while Personal Care showed minimal impact.</a:t>
            </a:r>
          </a:p>
          <a:p>
            <a:pPr marL="539753" lvl="1" indent="-269876">
              <a:lnSpc>
                <a:spcPts val="3500"/>
              </a:lnSpc>
              <a:spcBef>
                <a:spcPct val="0"/>
              </a:spcBef>
              <a:buFont typeface="Arial"/>
              <a:buChar char="•"/>
            </a:pPr>
            <a:endParaRPr lang="en-US" sz="2500" dirty="0">
              <a:solidFill>
                <a:srgbClr val="FFD000"/>
              </a:solidFill>
              <a:latin typeface="Noto Serif Ethiopic"/>
              <a:sym typeface="Noto Serif Ethiopic"/>
            </a:endParaRPr>
          </a:p>
          <a:p>
            <a:pPr marL="269877" lvl="1" algn="l">
              <a:lnSpc>
                <a:spcPts val="3500"/>
              </a:lnSpc>
              <a:spcBef>
                <a:spcPct val="0"/>
              </a:spcBef>
            </a:pPr>
            <a:endParaRPr lang="en-US" sz="2500" u="none" strike="noStrike" dirty="0">
              <a:solidFill>
                <a:srgbClr val="FFD000"/>
              </a:solidFill>
              <a:latin typeface="Noto Serif Ethiopic"/>
              <a:ea typeface="Noto Serif Ethiopic"/>
              <a:cs typeface="Noto Serif Ethiopic"/>
              <a:sym typeface="Noto Serif Ethiopic"/>
            </a:endParaRPr>
          </a:p>
        </p:txBody>
      </p:sp>
      <p:pic>
        <p:nvPicPr>
          <p:cNvPr id="15" name="Audio 14">
            <a:hlinkClick r:id="" action="ppaction://media"/>
            <a:extLst>
              <a:ext uri="{FF2B5EF4-FFF2-40B4-BE49-F238E27FC236}">
                <a16:creationId xmlns:a16="http://schemas.microsoft.com/office/drawing/2014/main" id="{250002DC-3B44-3D27-109A-DF41F72252F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565"/>
    </mc:Choice>
    <mc:Fallback xmlns="">
      <p:transition spd="slow" advTm="64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2101338" y="-2101338"/>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6186662" y="81856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AutoShape 4"/>
          <p:cNvSpPr/>
          <p:nvPr/>
        </p:nvSpPr>
        <p:spPr>
          <a:xfrm>
            <a:off x="4269685" y="9393823"/>
            <a:ext cx="12478551" cy="0"/>
          </a:xfrm>
          <a:prstGeom prst="line">
            <a:avLst/>
          </a:prstGeom>
          <a:ln w="19050" cap="flat">
            <a:solidFill>
              <a:srgbClr val="FFD000"/>
            </a:solidFill>
            <a:prstDash val="solid"/>
            <a:headEnd type="none" w="sm" len="sm"/>
            <a:tailEnd type="none" w="sm" len="sm"/>
          </a:ln>
        </p:spPr>
      </p:sp>
      <p:sp>
        <p:nvSpPr>
          <p:cNvPr id="5" name="AutoShape 5"/>
          <p:cNvSpPr/>
          <p:nvPr/>
        </p:nvSpPr>
        <p:spPr>
          <a:xfrm>
            <a:off x="1630564" y="864715"/>
            <a:ext cx="13480215" cy="0"/>
          </a:xfrm>
          <a:prstGeom prst="line">
            <a:avLst/>
          </a:prstGeom>
          <a:ln w="19050" cap="flat">
            <a:solidFill>
              <a:srgbClr val="FFD000"/>
            </a:solidFill>
            <a:prstDash val="solid"/>
            <a:headEnd type="none" w="sm" len="sm"/>
            <a:tailEnd type="none" w="sm" len="sm"/>
          </a:ln>
        </p:spPr>
      </p:sp>
      <p:sp>
        <p:nvSpPr>
          <p:cNvPr id="6" name="TextBox 6"/>
          <p:cNvSpPr txBox="1"/>
          <p:nvPr/>
        </p:nvSpPr>
        <p:spPr>
          <a:xfrm>
            <a:off x="5989104" y="4529836"/>
            <a:ext cx="15272009" cy="1103503"/>
          </a:xfrm>
          <a:prstGeom prst="rect">
            <a:avLst/>
          </a:prstGeom>
        </p:spPr>
        <p:txBody>
          <a:bodyPr lIns="0" tIns="0" rIns="0" bIns="0" rtlCol="0" anchor="t">
            <a:spAutoFit/>
          </a:bodyPr>
          <a:lstStyle/>
          <a:p>
            <a:pPr algn="l">
              <a:lnSpc>
                <a:spcPts val="9001"/>
              </a:lnSpc>
              <a:spcBef>
                <a:spcPct val="0"/>
              </a:spcBef>
            </a:pPr>
            <a:r>
              <a:rPr lang="en-US" sz="6429">
                <a:solidFill>
                  <a:srgbClr val="FFD000"/>
                </a:solidFill>
                <a:latin typeface="TAN New York"/>
                <a:ea typeface="TAN New York"/>
                <a:cs typeface="TAN New York"/>
                <a:sym typeface="TAN New York"/>
              </a:rPr>
              <a:t>Thankyou</a:t>
            </a:r>
          </a:p>
        </p:txBody>
      </p:sp>
      <p:sp>
        <p:nvSpPr>
          <p:cNvPr id="7" name="TextBox 7"/>
          <p:cNvSpPr txBox="1"/>
          <p:nvPr/>
        </p:nvSpPr>
        <p:spPr>
          <a:xfrm>
            <a:off x="15110779" y="719667"/>
            <a:ext cx="2148100" cy="280670"/>
          </a:xfrm>
          <a:prstGeom prst="rect">
            <a:avLst/>
          </a:prstGeom>
        </p:spPr>
        <p:txBody>
          <a:bodyPr lIns="0" tIns="0" rIns="0" bIns="0" rtlCol="0" anchor="t">
            <a:spAutoFit/>
          </a:bodyPr>
          <a:lstStyle/>
          <a:p>
            <a:pPr algn="r">
              <a:lnSpc>
                <a:spcPts val="2380"/>
              </a:lnSpc>
              <a:spcBef>
                <a:spcPct val="0"/>
              </a:spcBef>
            </a:pPr>
            <a:r>
              <a:rPr lang="en-US" sz="1700">
                <a:solidFill>
                  <a:srgbClr val="FFD000"/>
                </a:solidFill>
                <a:latin typeface="Noto Serif Ethiopic"/>
                <a:ea typeface="Noto Serif Ethiopic"/>
                <a:cs typeface="Noto Serif Ethiopic"/>
                <a:sym typeface="Noto Serif Ethiopic"/>
              </a:rPr>
              <a:t>Nova Mart</a:t>
            </a:r>
          </a:p>
        </p:txBody>
      </p:sp>
      <p:sp>
        <p:nvSpPr>
          <p:cNvPr id="8" name="TextBox 8"/>
          <p:cNvSpPr txBox="1"/>
          <p:nvPr/>
        </p:nvSpPr>
        <p:spPr>
          <a:xfrm>
            <a:off x="1028700" y="9229725"/>
            <a:ext cx="3240985" cy="280670"/>
          </a:xfrm>
          <a:prstGeom prst="rect">
            <a:avLst/>
          </a:prstGeom>
        </p:spPr>
        <p:txBody>
          <a:bodyPr lIns="0" tIns="0" rIns="0" bIns="0" rtlCol="0" anchor="t">
            <a:spAutoFit/>
          </a:bodyPr>
          <a:lstStyle/>
          <a:p>
            <a:pPr algn="l">
              <a:lnSpc>
                <a:spcPts val="2380"/>
              </a:lnSpc>
              <a:spcBef>
                <a:spcPct val="0"/>
              </a:spcBef>
            </a:pPr>
            <a:r>
              <a:rPr lang="en-US" sz="1700">
                <a:solidFill>
                  <a:srgbClr val="FFD000"/>
                </a:solidFill>
                <a:latin typeface="Noto Serif Ethiopic"/>
                <a:ea typeface="Noto Serif Ethiopic"/>
                <a:cs typeface="Noto Serif Ethiopic"/>
                <a:sym typeface="Noto Serif Ethiopic"/>
              </a:rPr>
              <a:t>AtliQ</a:t>
            </a:r>
          </a:p>
        </p:txBody>
      </p:sp>
      <p:pic>
        <p:nvPicPr>
          <p:cNvPr id="10" name="Audio 9">
            <a:hlinkClick r:id="" action="ppaction://media"/>
            <a:extLst>
              <a:ext uri="{FF2B5EF4-FFF2-40B4-BE49-F238E27FC236}">
                <a16:creationId xmlns:a16="http://schemas.microsoft.com/office/drawing/2014/main" id="{20B2D45F-EEBD-B31B-34F6-9B6E83449A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466"/>
    </mc:Choice>
    <mc:Fallback xmlns="">
      <p:transition spd="slow" advTm="29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2101338" y="-2101338"/>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6186662" y="81856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425040" y="1125158"/>
            <a:ext cx="7000156" cy="771525"/>
          </a:xfrm>
          <a:prstGeom prst="rect">
            <a:avLst/>
          </a:prstGeom>
        </p:spPr>
        <p:txBody>
          <a:bodyPr lIns="0" tIns="0" rIns="0" bIns="0" rtlCol="0" anchor="t">
            <a:spAutoFit/>
          </a:bodyPr>
          <a:lstStyle/>
          <a:p>
            <a:pPr algn="l">
              <a:lnSpc>
                <a:spcPts val="6299"/>
              </a:lnSpc>
              <a:spcBef>
                <a:spcPct val="0"/>
              </a:spcBef>
            </a:pPr>
            <a:r>
              <a:rPr lang="en-US" sz="4500">
                <a:solidFill>
                  <a:srgbClr val="FFD000"/>
                </a:solidFill>
                <a:latin typeface="TAN New York"/>
                <a:ea typeface="TAN New York"/>
                <a:cs typeface="TAN New York"/>
                <a:sym typeface="TAN New York"/>
              </a:rPr>
              <a:t>Objectives</a:t>
            </a:r>
          </a:p>
        </p:txBody>
      </p:sp>
      <p:sp>
        <p:nvSpPr>
          <p:cNvPr id="5" name="TextBox 5"/>
          <p:cNvSpPr txBox="1"/>
          <p:nvPr/>
        </p:nvSpPr>
        <p:spPr>
          <a:xfrm>
            <a:off x="2143844" y="3192252"/>
            <a:ext cx="5390524" cy="624211"/>
          </a:xfrm>
          <a:prstGeom prst="rect">
            <a:avLst/>
          </a:prstGeom>
        </p:spPr>
        <p:txBody>
          <a:bodyPr lIns="0" tIns="0" rIns="0" bIns="0" rtlCol="0" anchor="t">
            <a:spAutoFit/>
          </a:bodyPr>
          <a:lstStyle/>
          <a:p>
            <a:pPr algn="l">
              <a:lnSpc>
                <a:spcPts val="5164"/>
              </a:lnSpc>
            </a:pPr>
            <a:r>
              <a:rPr lang="en-US" sz="3689">
                <a:solidFill>
                  <a:srgbClr val="FFD000"/>
                </a:solidFill>
                <a:latin typeface="Noto Serif Ethiopic"/>
                <a:ea typeface="Noto Serif Ethiopic"/>
                <a:cs typeface="Noto Serif Ethiopic"/>
                <a:sym typeface="Noto Serif Ethiopic"/>
              </a:rPr>
              <a:t>   🏬 Store Distribution</a:t>
            </a:r>
          </a:p>
        </p:txBody>
      </p:sp>
      <p:sp>
        <p:nvSpPr>
          <p:cNvPr id="6" name="TextBox 6"/>
          <p:cNvSpPr txBox="1"/>
          <p:nvPr/>
        </p:nvSpPr>
        <p:spPr>
          <a:xfrm>
            <a:off x="15110779" y="719667"/>
            <a:ext cx="2148100" cy="280670"/>
          </a:xfrm>
          <a:prstGeom prst="rect">
            <a:avLst/>
          </a:prstGeom>
        </p:spPr>
        <p:txBody>
          <a:bodyPr lIns="0" tIns="0" rIns="0" bIns="0" rtlCol="0" anchor="t">
            <a:spAutoFit/>
          </a:bodyPr>
          <a:lstStyle/>
          <a:p>
            <a:pPr algn="r">
              <a:lnSpc>
                <a:spcPts val="2380"/>
              </a:lnSpc>
              <a:spcBef>
                <a:spcPct val="0"/>
              </a:spcBef>
            </a:pPr>
            <a:r>
              <a:rPr lang="en-US" sz="1700">
                <a:solidFill>
                  <a:srgbClr val="FFD000"/>
                </a:solidFill>
                <a:latin typeface="Noto Serif Ethiopic"/>
                <a:ea typeface="Noto Serif Ethiopic"/>
                <a:cs typeface="Noto Serif Ethiopic"/>
                <a:sym typeface="Noto Serif Ethiopic"/>
              </a:rPr>
              <a:t>Nova Mart</a:t>
            </a:r>
          </a:p>
        </p:txBody>
      </p:sp>
      <p:sp>
        <p:nvSpPr>
          <p:cNvPr id="7" name="TextBox 7"/>
          <p:cNvSpPr txBox="1"/>
          <p:nvPr/>
        </p:nvSpPr>
        <p:spPr>
          <a:xfrm>
            <a:off x="1028700" y="9229725"/>
            <a:ext cx="3240985" cy="280670"/>
          </a:xfrm>
          <a:prstGeom prst="rect">
            <a:avLst/>
          </a:prstGeom>
        </p:spPr>
        <p:txBody>
          <a:bodyPr lIns="0" tIns="0" rIns="0" bIns="0" rtlCol="0" anchor="t">
            <a:spAutoFit/>
          </a:bodyPr>
          <a:lstStyle/>
          <a:p>
            <a:pPr algn="l">
              <a:lnSpc>
                <a:spcPts val="2380"/>
              </a:lnSpc>
              <a:spcBef>
                <a:spcPct val="0"/>
              </a:spcBef>
            </a:pPr>
            <a:r>
              <a:rPr lang="en-US" sz="1700">
                <a:solidFill>
                  <a:srgbClr val="FFD000"/>
                </a:solidFill>
                <a:latin typeface="Noto Serif Ethiopic"/>
                <a:ea typeface="Noto Serif Ethiopic"/>
                <a:cs typeface="Noto Serif Ethiopic"/>
                <a:sym typeface="Noto Serif Ethiopic"/>
              </a:rPr>
              <a:t>AtliQ</a:t>
            </a:r>
          </a:p>
        </p:txBody>
      </p:sp>
      <p:sp>
        <p:nvSpPr>
          <p:cNvPr id="8" name="AutoShape 8"/>
          <p:cNvSpPr/>
          <p:nvPr/>
        </p:nvSpPr>
        <p:spPr>
          <a:xfrm>
            <a:off x="4269685" y="9393823"/>
            <a:ext cx="12478551" cy="0"/>
          </a:xfrm>
          <a:prstGeom prst="line">
            <a:avLst/>
          </a:prstGeom>
          <a:ln w="19050" cap="flat">
            <a:solidFill>
              <a:srgbClr val="FFD000"/>
            </a:solidFill>
            <a:prstDash val="solid"/>
            <a:headEnd type="none" w="sm" len="sm"/>
            <a:tailEnd type="none" w="sm" len="sm"/>
          </a:ln>
        </p:spPr>
      </p:sp>
      <p:sp>
        <p:nvSpPr>
          <p:cNvPr id="9" name="AutoShape 9"/>
          <p:cNvSpPr/>
          <p:nvPr/>
        </p:nvSpPr>
        <p:spPr>
          <a:xfrm>
            <a:off x="1630564" y="864715"/>
            <a:ext cx="13480215" cy="0"/>
          </a:xfrm>
          <a:prstGeom prst="line">
            <a:avLst/>
          </a:prstGeom>
          <a:ln w="19050" cap="flat">
            <a:solidFill>
              <a:srgbClr val="FFD000"/>
            </a:solidFill>
            <a:prstDash val="solid"/>
            <a:headEnd type="none" w="sm" len="sm"/>
            <a:tailEnd type="none" w="sm" len="sm"/>
          </a:ln>
        </p:spPr>
      </p:sp>
      <p:sp>
        <p:nvSpPr>
          <p:cNvPr id="10" name="TextBox 10"/>
          <p:cNvSpPr txBox="1"/>
          <p:nvPr/>
        </p:nvSpPr>
        <p:spPr>
          <a:xfrm>
            <a:off x="2101338" y="4386308"/>
            <a:ext cx="11886957" cy="626145"/>
          </a:xfrm>
          <a:prstGeom prst="rect">
            <a:avLst/>
          </a:prstGeom>
        </p:spPr>
        <p:txBody>
          <a:bodyPr lIns="0" tIns="0" rIns="0" bIns="0" rtlCol="0" anchor="t">
            <a:spAutoFit/>
          </a:bodyPr>
          <a:lstStyle/>
          <a:p>
            <a:pPr marL="0" lvl="0" indent="0" algn="l">
              <a:lnSpc>
                <a:spcPts val="5164"/>
              </a:lnSpc>
              <a:spcBef>
                <a:spcPct val="0"/>
              </a:spcBef>
            </a:pPr>
            <a:r>
              <a:rPr lang="en-US" sz="3689" u="none" strike="noStrike">
                <a:solidFill>
                  <a:srgbClr val="FFD000"/>
                </a:solidFill>
                <a:latin typeface="Noto Serif Ethiopic"/>
                <a:ea typeface="Noto Serif Ethiopic"/>
                <a:cs typeface="Noto Serif Ethiopic"/>
                <a:sym typeface="Noto Serif Ethiopic"/>
              </a:rPr>
              <a:t>   🛒 Category Sales (Sankranti)</a:t>
            </a:r>
          </a:p>
        </p:txBody>
      </p:sp>
      <p:sp>
        <p:nvSpPr>
          <p:cNvPr id="11" name="TextBox 11"/>
          <p:cNvSpPr txBox="1"/>
          <p:nvPr/>
        </p:nvSpPr>
        <p:spPr>
          <a:xfrm>
            <a:off x="2101338" y="5732871"/>
            <a:ext cx="11886957" cy="626145"/>
          </a:xfrm>
          <a:prstGeom prst="rect">
            <a:avLst/>
          </a:prstGeom>
        </p:spPr>
        <p:txBody>
          <a:bodyPr lIns="0" tIns="0" rIns="0" bIns="0" rtlCol="0" anchor="t">
            <a:spAutoFit/>
          </a:bodyPr>
          <a:lstStyle/>
          <a:p>
            <a:pPr marL="0" lvl="0" indent="0" algn="l">
              <a:lnSpc>
                <a:spcPts val="5164"/>
              </a:lnSpc>
              <a:spcBef>
                <a:spcPct val="0"/>
              </a:spcBef>
            </a:pPr>
            <a:r>
              <a:rPr lang="en-US" sz="3689" u="none" strike="noStrike">
                <a:solidFill>
                  <a:srgbClr val="FFD000"/>
                </a:solidFill>
                <a:latin typeface="Noto Serif Ethiopic"/>
                <a:ea typeface="Noto Serif Ethiopic"/>
                <a:cs typeface="Noto Serif Ethiopic"/>
                <a:sym typeface="Noto Serif Ethiopic"/>
              </a:rPr>
              <a:t>   💲 Price–Sales Relationship</a:t>
            </a:r>
          </a:p>
        </p:txBody>
      </p:sp>
      <p:sp>
        <p:nvSpPr>
          <p:cNvPr id="12" name="TextBox 12"/>
          <p:cNvSpPr txBox="1"/>
          <p:nvPr/>
        </p:nvSpPr>
        <p:spPr>
          <a:xfrm>
            <a:off x="9144000" y="3190319"/>
            <a:ext cx="11886957" cy="626145"/>
          </a:xfrm>
          <a:prstGeom prst="rect">
            <a:avLst/>
          </a:prstGeom>
        </p:spPr>
        <p:txBody>
          <a:bodyPr lIns="0" tIns="0" rIns="0" bIns="0" rtlCol="0" anchor="t">
            <a:spAutoFit/>
          </a:bodyPr>
          <a:lstStyle/>
          <a:p>
            <a:pPr marL="0" lvl="0" indent="0" algn="l">
              <a:lnSpc>
                <a:spcPts val="5164"/>
              </a:lnSpc>
              <a:spcBef>
                <a:spcPct val="0"/>
              </a:spcBef>
            </a:pPr>
            <a:r>
              <a:rPr lang="en-US" sz="3689" u="none" strike="noStrike">
                <a:solidFill>
                  <a:srgbClr val="FFD000"/>
                </a:solidFill>
                <a:latin typeface="Noto Serif Ethiopic"/>
                <a:ea typeface="Noto Serif Ethiopic"/>
                <a:cs typeface="Noto Serif Ethiopic"/>
                <a:sym typeface="Noto Serif Ethiopic"/>
              </a:rPr>
              <a:t>   📦 Pre-Promotion Demand</a:t>
            </a:r>
          </a:p>
        </p:txBody>
      </p:sp>
      <p:sp>
        <p:nvSpPr>
          <p:cNvPr id="13" name="TextBox 13"/>
          <p:cNvSpPr txBox="1"/>
          <p:nvPr/>
        </p:nvSpPr>
        <p:spPr>
          <a:xfrm>
            <a:off x="9167300" y="4386308"/>
            <a:ext cx="11886957" cy="626145"/>
          </a:xfrm>
          <a:prstGeom prst="rect">
            <a:avLst/>
          </a:prstGeom>
        </p:spPr>
        <p:txBody>
          <a:bodyPr lIns="0" tIns="0" rIns="0" bIns="0" rtlCol="0" anchor="t">
            <a:spAutoFit/>
          </a:bodyPr>
          <a:lstStyle/>
          <a:p>
            <a:pPr marL="0" lvl="0" indent="0" algn="l">
              <a:lnSpc>
                <a:spcPts val="5164"/>
              </a:lnSpc>
              <a:spcBef>
                <a:spcPct val="0"/>
              </a:spcBef>
            </a:pPr>
            <a:r>
              <a:rPr lang="en-US" sz="3689" u="none" strike="noStrike">
                <a:solidFill>
                  <a:srgbClr val="FFD000"/>
                </a:solidFill>
                <a:latin typeface="Noto Serif Ethiopic"/>
                <a:ea typeface="Noto Serif Ethiopic"/>
                <a:cs typeface="Noto Serif Ethiopic"/>
                <a:sym typeface="Noto Serif Ethiopic"/>
              </a:rPr>
              <a:t>   📈 ISU% by City</a:t>
            </a:r>
          </a:p>
        </p:txBody>
      </p:sp>
      <p:sp>
        <p:nvSpPr>
          <p:cNvPr id="14" name="TextBox 14"/>
          <p:cNvSpPr txBox="1"/>
          <p:nvPr/>
        </p:nvSpPr>
        <p:spPr>
          <a:xfrm>
            <a:off x="9167300" y="5686018"/>
            <a:ext cx="9777987" cy="626145"/>
          </a:xfrm>
          <a:prstGeom prst="rect">
            <a:avLst/>
          </a:prstGeom>
        </p:spPr>
        <p:txBody>
          <a:bodyPr lIns="0" tIns="0" rIns="0" bIns="0" rtlCol="0" anchor="t">
            <a:spAutoFit/>
          </a:bodyPr>
          <a:lstStyle/>
          <a:p>
            <a:pPr marL="0" lvl="0" indent="0" algn="l">
              <a:lnSpc>
                <a:spcPts val="5164"/>
              </a:lnSpc>
              <a:spcBef>
                <a:spcPct val="0"/>
              </a:spcBef>
            </a:pPr>
            <a:r>
              <a:rPr lang="en-US" sz="3689" u="none" strike="noStrike">
                <a:solidFill>
                  <a:srgbClr val="FFD000"/>
                </a:solidFill>
                <a:latin typeface="Noto Serif Ethiopic"/>
                <a:ea typeface="Noto Serif Ethiopic"/>
                <a:cs typeface="Noto Serif Ethiopic"/>
                <a:sym typeface="Noto Serif Ethiopic"/>
              </a:rPr>
              <a:t>   🎁 Promo Effectiveness in Hyderabad</a:t>
            </a:r>
          </a:p>
        </p:txBody>
      </p:sp>
      <p:sp>
        <p:nvSpPr>
          <p:cNvPr id="15" name="TextBox 15"/>
          <p:cNvSpPr txBox="1"/>
          <p:nvPr/>
        </p:nvSpPr>
        <p:spPr>
          <a:xfrm>
            <a:off x="2143844" y="6930517"/>
            <a:ext cx="11886957" cy="626145"/>
          </a:xfrm>
          <a:prstGeom prst="rect">
            <a:avLst/>
          </a:prstGeom>
        </p:spPr>
        <p:txBody>
          <a:bodyPr lIns="0" tIns="0" rIns="0" bIns="0" rtlCol="0" anchor="t">
            <a:spAutoFit/>
          </a:bodyPr>
          <a:lstStyle/>
          <a:p>
            <a:pPr marL="0" lvl="0" indent="0" algn="l">
              <a:lnSpc>
                <a:spcPts val="5164"/>
              </a:lnSpc>
              <a:spcBef>
                <a:spcPct val="0"/>
              </a:spcBef>
            </a:pPr>
            <a:r>
              <a:rPr lang="en-US" sz="3689" u="none" strike="noStrike">
                <a:solidFill>
                  <a:srgbClr val="FFD000"/>
                </a:solidFill>
                <a:latin typeface="Noto Serif Ethiopic"/>
                <a:ea typeface="Noto Serif Ethiopic"/>
                <a:cs typeface="Noto Serif Ethiopic"/>
                <a:sym typeface="Noto Serif Ethiopic"/>
              </a:rPr>
              <a:t>   💹 Bengaluru Revenue Impact</a:t>
            </a:r>
          </a:p>
        </p:txBody>
      </p:sp>
      <p:pic>
        <p:nvPicPr>
          <p:cNvPr id="18" name="Audio 17">
            <a:hlinkClick r:id="" action="ppaction://media"/>
            <a:extLst>
              <a:ext uri="{FF2B5EF4-FFF2-40B4-BE49-F238E27FC236}">
                <a16:creationId xmlns:a16="http://schemas.microsoft.com/office/drawing/2014/main" id="{B7B72A9A-392C-FC9F-9FB1-5044C472EE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577"/>
    </mc:Choice>
    <mc:Fallback xmlns="">
      <p:transition spd="slow" advTm="22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2101338" y="-2101338"/>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6186662" y="81856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AutoShape 4"/>
          <p:cNvSpPr/>
          <p:nvPr/>
        </p:nvSpPr>
        <p:spPr>
          <a:xfrm>
            <a:off x="4269685" y="9393823"/>
            <a:ext cx="12478551" cy="0"/>
          </a:xfrm>
          <a:prstGeom prst="line">
            <a:avLst/>
          </a:prstGeom>
          <a:ln w="19050" cap="flat">
            <a:solidFill>
              <a:srgbClr val="FFD000"/>
            </a:solidFill>
            <a:prstDash val="solid"/>
            <a:headEnd type="none" w="sm" len="sm"/>
            <a:tailEnd type="none" w="sm" len="sm"/>
          </a:ln>
        </p:spPr>
      </p:sp>
      <p:sp>
        <p:nvSpPr>
          <p:cNvPr id="5" name="AutoShape 5"/>
          <p:cNvSpPr/>
          <p:nvPr/>
        </p:nvSpPr>
        <p:spPr>
          <a:xfrm>
            <a:off x="1630564" y="864715"/>
            <a:ext cx="13480215" cy="0"/>
          </a:xfrm>
          <a:prstGeom prst="line">
            <a:avLst/>
          </a:prstGeom>
          <a:ln w="19050" cap="flat">
            <a:solidFill>
              <a:srgbClr val="FFD000"/>
            </a:solidFill>
            <a:prstDash val="solid"/>
            <a:headEnd type="none" w="sm" len="sm"/>
            <a:tailEnd type="none" w="sm" len="sm"/>
          </a:ln>
        </p:spPr>
      </p:sp>
      <p:sp>
        <p:nvSpPr>
          <p:cNvPr id="6" name="Freeform 6"/>
          <p:cNvSpPr/>
          <p:nvPr/>
        </p:nvSpPr>
        <p:spPr>
          <a:xfrm>
            <a:off x="8586889" y="1077517"/>
            <a:ext cx="9521099" cy="8229600"/>
          </a:xfrm>
          <a:custGeom>
            <a:avLst/>
            <a:gdLst/>
            <a:ahLst/>
            <a:cxnLst/>
            <a:rect l="l" t="t" r="r" b="b"/>
            <a:pathLst>
              <a:path w="9521099" h="8229600">
                <a:moveTo>
                  <a:pt x="0" y="0"/>
                </a:moveTo>
                <a:lnTo>
                  <a:pt x="9521099" y="0"/>
                </a:lnTo>
                <a:lnTo>
                  <a:pt x="9521099" y="8229600"/>
                </a:lnTo>
                <a:lnTo>
                  <a:pt x="0" y="8229600"/>
                </a:lnTo>
                <a:lnTo>
                  <a:pt x="0" y="0"/>
                </a:lnTo>
                <a:close/>
              </a:path>
            </a:pathLst>
          </a:custGeom>
          <a:blipFill>
            <a:blip r:embed="rId7"/>
            <a:stretch>
              <a:fillRect l="-243" t="-783" r="-3461"/>
            </a:stretch>
          </a:blipFill>
        </p:spPr>
      </p:sp>
      <p:sp>
        <p:nvSpPr>
          <p:cNvPr id="7" name="TextBox 7"/>
          <p:cNvSpPr txBox="1"/>
          <p:nvPr/>
        </p:nvSpPr>
        <p:spPr>
          <a:xfrm>
            <a:off x="2101338" y="1198412"/>
            <a:ext cx="15272009" cy="771525"/>
          </a:xfrm>
          <a:prstGeom prst="rect">
            <a:avLst/>
          </a:prstGeom>
        </p:spPr>
        <p:txBody>
          <a:bodyPr lIns="0" tIns="0" rIns="0" bIns="0" rtlCol="0" anchor="t">
            <a:spAutoFit/>
          </a:bodyPr>
          <a:lstStyle/>
          <a:p>
            <a:pPr algn="l">
              <a:lnSpc>
                <a:spcPts val="6299"/>
              </a:lnSpc>
              <a:spcBef>
                <a:spcPct val="0"/>
              </a:spcBef>
            </a:pPr>
            <a:r>
              <a:rPr lang="en-US" sz="4500">
                <a:solidFill>
                  <a:srgbClr val="FFD000"/>
                </a:solidFill>
                <a:latin typeface="TAN New York"/>
                <a:ea typeface="TAN New York"/>
                <a:cs typeface="TAN New York"/>
                <a:sym typeface="TAN New York"/>
              </a:rPr>
              <a:t>Store Distribution</a:t>
            </a:r>
          </a:p>
        </p:txBody>
      </p:sp>
      <p:sp>
        <p:nvSpPr>
          <p:cNvPr id="8" name="TextBox 8"/>
          <p:cNvSpPr txBox="1"/>
          <p:nvPr/>
        </p:nvSpPr>
        <p:spPr>
          <a:xfrm>
            <a:off x="15110779" y="719667"/>
            <a:ext cx="2148100" cy="280670"/>
          </a:xfrm>
          <a:prstGeom prst="rect">
            <a:avLst/>
          </a:prstGeom>
        </p:spPr>
        <p:txBody>
          <a:bodyPr lIns="0" tIns="0" rIns="0" bIns="0" rtlCol="0" anchor="t">
            <a:spAutoFit/>
          </a:bodyPr>
          <a:lstStyle/>
          <a:p>
            <a:pPr algn="r">
              <a:lnSpc>
                <a:spcPts val="2380"/>
              </a:lnSpc>
              <a:spcBef>
                <a:spcPct val="0"/>
              </a:spcBef>
            </a:pPr>
            <a:r>
              <a:rPr lang="en-US" sz="1700">
                <a:solidFill>
                  <a:srgbClr val="FFD000"/>
                </a:solidFill>
                <a:latin typeface="Noto Serif Ethiopic"/>
                <a:ea typeface="Noto Serif Ethiopic"/>
                <a:cs typeface="Noto Serif Ethiopic"/>
                <a:sym typeface="Noto Serif Ethiopic"/>
              </a:rPr>
              <a:t>Nova Mart</a:t>
            </a:r>
          </a:p>
        </p:txBody>
      </p:sp>
      <p:sp>
        <p:nvSpPr>
          <p:cNvPr id="9" name="TextBox 9"/>
          <p:cNvSpPr txBox="1"/>
          <p:nvPr/>
        </p:nvSpPr>
        <p:spPr>
          <a:xfrm>
            <a:off x="1028700" y="9229725"/>
            <a:ext cx="3240985" cy="280670"/>
          </a:xfrm>
          <a:prstGeom prst="rect">
            <a:avLst/>
          </a:prstGeom>
        </p:spPr>
        <p:txBody>
          <a:bodyPr lIns="0" tIns="0" rIns="0" bIns="0" rtlCol="0" anchor="t">
            <a:spAutoFit/>
          </a:bodyPr>
          <a:lstStyle/>
          <a:p>
            <a:pPr algn="l">
              <a:lnSpc>
                <a:spcPts val="2380"/>
              </a:lnSpc>
              <a:spcBef>
                <a:spcPct val="0"/>
              </a:spcBef>
            </a:pPr>
            <a:r>
              <a:rPr lang="en-US" sz="1700">
                <a:solidFill>
                  <a:srgbClr val="FFD000"/>
                </a:solidFill>
                <a:latin typeface="Noto Serif Ethiopic"/>
                <a:ea typeface="Noto Serif Ethiopic"/>
                <a:cs typeface="Noto Serif Ethiopic"/>
                <a:sym typeface="Noto Serif Ethiopic"/>
              </a:rPr>
              <a:t>AtliQ</a:t>
            </a:r>
          </a:p>
        </p:txBody>
      </p:sp>
      <p:sp>
        <p:nvSpPr>
          <p:cNvPr id="10" name="TextBox 10"/>
          <p:cNvSpPr txBox="1"/>
          <p:nvPr/>
        </p:nvSpPr>
        <p:spPr>
          <a:xfrm>
            <a:off x="864669" y="2756412"/>
            <a:ext cx="7558189" cy="5429250"/>
          </a:xfrm>
          <a:prstGeom prst="rect">
            <a:avLst/>
          </a:prstGeom>
        </p:spPr>
        <p:txBody>
          <a:bodyPr lIns="0" tIns="0" rIns="0" bIns="0" rtlCol="0" anchor="t">
            <a:spAutoFit/>
          </a:bodyPr>
          <a:lstStyle/>
          <a:p>
            <a:pPr algn="l">
              <a:lnSpc>
                <a:spcPts val="4200"/>
              </a:lnSpc>
            </a:pPr>
            <a:r>
              <a:rPr lang="en-US" sz="3000" b="1">
                <a:solidFill>
                  <a:srgbClr val="FFD000"/>
                </a:solidFill>
                <a:latin typeface="Noto Serif Ethiopic Bold"/>
                <a:ea typeface="Noto Serif Ethiopic Bold"/>
                <a:cs typeface="Noto Serif Ethiopic Bold"/>
                <a:sym typeface="Noto Serif Ethiopic Bold"/>
              </a:rPr>
              <a:t>Key Insights</a:t>
            </a:r>
          </a:p>
          <a:p>
            <a:pPr marL="539749" lvl="1" indent="-269875" algn="l">
              <a:lnSpc>
                <a:spcPts val="3499"/>
              </a:lnSpc>
              <a:buFont typeface="Arial"/>
              <a:buChar char="•"/>
            </a:pPr>
            <a:r>
              <a:rPr lang="en-US" sz="2499">
                <a:solidFill>
                  <a:srgbClr val="FFD000"/>
                </a:solidFill>
                <a:latin typeface="Noto Serif Ethiopic"/>
                <a:ea typeface="Noto Serif Ethiopic"/>
                <a:cs typeface="Noto Serif Ethiopic"/>
                <a:sym typeface="Noto Serif Ethiopic"/>
              </a:rPr>
              <a:t>Metros dominate: Bengaluru (10), Chennai (8), Hyderabad (7).</a:t>
            </a:r>
          </a:p>
          <a:p>
            <a:pPr marL="539749" lvl="1" indent="-269875" algn="l">
              <a:lnSpc>
                <a:spcPts val="3499"/>
              </a:lnSpc>
              <a:buFont typeface="Arial"/>
              <a:buChar char="•"/>
            </a:pPr>
            <a:r>
              <a:rPr lang="en-US" sz="2499">
                <a:solidFill>
                  <a:srgbClr val="FFD000"/>
                </a:solidFill>
                <a:latin typeface="Noto Serif Ethiopic"/>
                <a:ea typeface="Noto Serif Ethiopic"/>
                <a:cs typeface="Noto Serif Ethiopic"/>
                <a:sym typeface="Noto Serif Ethiopic"/>
              </a:rPr>
              <a:t>Mid-tier: Coimbatore &amp; Visakhapatnam (5 each).</a:t>
            </a:r>
          </a:p>
          <a:p>
            <a:pPr marL="539749" lvl="1" indent="-269875" algn="l">
              <a:lnSpc>
                <a:spcPts val="3499"/>
              </a:lnSpc>
              <a:buFont typeface="Arial"/>
              <a:buChar char="•"/>
            </a:pPr>
            <a:r>
              <a:rPr lang="en-US" sz="2499">
                <a:solidFill>
                  <a:srgbClr val="FFD000"/>
                </a:solidFill>
                <a:latin typeface="Noto Serif Ethiopic"/>
                <a:ea typeface="Noto Serif Ethiopic"/>
                <a:cs typeface="Noto Serif Ethiopic"/>
                <a:sym typeface="Noto Serif Ethiopic"/>
              </a:rPr>
              <a:t>Smaller markets: Madurai (4), Mysuru (4), Mangalore (3).</a:t>
            </a:r>
          </a:p>
          <a:p>
            <a:pPr marL="539749" lvl="1" indent="-269875" algn="l">
              <a:lnSpc>
                <a:spcPts val="3499"/>
              </a:lnSpc>
              <a:buFont typeface="Arial"/>
              <a:buChar char="•"/>
            </a:pPr>
            <a:r>
              <a:rPr lang="en-US" sz="2499">
                <a:solidFill>
                  <a:srgbClr val="FFD000"/>
                </a:solidFill>
                <a:latin typeface="Noto Serif Ethiopic"/>
                <a:ea typeface="Noto Serif Ethiopic"/>
                <a:cs typeface="Noto Serif Ethiopic"/>
                <a:sym typeface="Noto Serif Ethiopic"/>
              </a:rPr>
              <a:t>Minimal presence: Trivandrum &amp; Vijayawada (2 each).</a:t>
            </a:r>
          </a:p>
          <a:p>
            <a:pPr marL="539749" lvl="1" indent="-269875" algn="l">
              <a:lnSpc>
                <a:spcPts val="3499"/>
              </a:lnSpc>
              <a:buFont typeface="Arial"/>
              <a:buChar char="•"/>
            </a:pPr>
            <a:r>
              <a:rPr lang="en-US" sz="2499">
                <a:solidFill>
                  <a:srgbClr val="FFD000"/>
                </a:solidFill>
                <a:latin typeface="Noto Serif Ethiopic"/>
                <a:ea typeface="Noto Serif Ethiopic"/>
                <a:cs typeface="Noto Serif Ethiopic"/>
                <a:sym typeface="Noto Serif Ethiopic"/>
              </a:rPr>
              <a:t>Overall: Strong metro focus, limited tier-2 expansion.</a:t>
            </a:r>
          </a:p>
          <a:p>
            <a:pPr algn="l">
              <a:lnSpc>
                <a:spcPts val="4200"/>
              </a:lnSpc>
              <a:spcBef>
                <a:spcPct val="0"/>
              </a:spcBef>
            </a:pPr>
            <a:endParaRPr lang="en-US" sz="2499">
              <a:solidFill>
                <a:srgbClr val="FFD000"/>
              </a:solidFill>
              <a:latin typeface="Noto Serif Ethiopic"/>
              <a:ea typeface="Noto Serif Ethiopic"/>
              <a:cs typeface="Noto Serif Ethiopic"/>
              <a:sym typeface="Noto Serif Ethiopic"/>
            </a:endParaRPr>
          </a:p>
        </p:txBody>
      </p:sp>
      <p:pic>
        <p:nvPicPr>
          <p:cNvPr id="13" name="Audio 12">
            <a:hlinkClick r:id="" action="ppaction://media"/>
            <a:extLst>
              <a:ext uri="{FF2B5EF4-FFF2-40B4-BE49-F238E27FC236}">
                <a16:creationId xmlns:a16="http://schemas.microsoft.com/office/drawing/2014/main" id="{A1219B14-67D1-2437-4379-50BD9188233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436"/>
    </mc:Choice>
    <mc:Fallback xmlns="">
      <p:transition spd="slow" advTm="51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2101338" y="-2101338"/>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6186662" y="81856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AutoShape 4"/>
          <p:cNvSpPr/>
          <p:nvPr/>
        </p:nvSpPr>
        <p:spPr>
          <a:xfrm>
            <a:off x="4269685" y="9393823"/>
            <a:ext cx="12478551" cy="0"/>
          </a:xfrm>
          <a:prstGeom prst="line">
            <a:avLst/>
          </a:prstGeom>
          <a:ln w="19050" cap="flat">
            <a:solidFill>
              <a:srgbClr val="FFD000"/>
            </a:solidFill>
            <a:prstDash val="solid"/>
            <a:headEnd type="none" w="sm" len="sm"/>
            <a:tailEnd type="none" w="sm" len="sm"/>
          </a:ln>
        </p:spPr>
      </p:sp>
      <p:sp>
        <p:nvSpPr>
          <p:cNvPr id="5" name="AutoShape 5"/>
          <p:cNvSpPr/>
          <p:nvPr/>
        </p:nvSpPr>
        <p:spPr>
          <a:xfrm>
            <a:off x="1630564" y="864715"/>
            <a:ext cx="13480215" cy="0"/>
          </a:xfrm>
          <a:prstGeom prst="line">
            <a:avLst/>
          </a:prstGeom>
          <a:ln w="19050" cap="flat">
            <a:solidFill>
              <a:srgbClr val="FFD000"/>
            </a:solidFill>
            <a:prstDash val="solid"/>
            <a:headEnd type="none" w="sm" len="sm"/>
            <a:tailEnd type="none" w="sm" len="sm"/>
          </a:ln>
        </p:spPr>
      </p:sp>
      <p:sp>
        <p:nvSpPr>
          <p:cNvPr id="6" name="Freeform 6"/>
          <p:cNvSpPr/>
          <p:nvPr/>
        </p:nvSpPr>
        <p:spPr>
          <a:xfrm>
            <a:off x="7902050" y="2308845"/>
            <a:ext cx="9918476" cy="6400948"/>
          </a:xfrm>
          <a:custGeom>
            <a:avLst/>
            <a:gdLst/>
            <a:ahLst/>
            <a:cxnLst/>
            <a:rect l="l" t="t" r="r" b="b"/>
            <a:pathLst>
              <a:path w="9918476" h="6400948">
                <a:moveTo>
                  <a:pt x="0" y="0"/>
                </a:moveTo>
                <a:lnTo>
                  <a:pt x="9918476" y="0"/>
                </a:lnTo>
                <a:lnTo>
                  <a:pt x="9918476" y="6400948"/>
                </a:lnTo>
                <a:lnTo>
                  <a:pt x="0" y="6400948"/>
                </a:lnTo>
                <a:lnTo>
                  <a:pt x="0" y="0"/>
                </a:lnTo>
                <a:close/>
              </a:path>
            </a:pathLst>
          </a:custGeom>
          <a:blipFill>
            <a:blip r:embed="rId7"/>
            <a:stretch>
              <a:fillRect l="-1016" r="-1016"/>
            </a:stretch>
          </a:blipFill>
        </p:spPr>
      </p:sp>
      <p:sp>
        <p:nvSpPr>
          <p:cNvPr id="7" name="TextBox 7"/>
          <p:cNvSpPr txBox="1"/>
          <p:nvPr/>
        </p:nvSpPr>
        <p:spPr>
          <a:xfrm>
            <a:off x="2286688" y="942975"/>
            <a:ext cx="15272009" cy="1571625"/>
          </a:xfrm>
          <a:prstGeom prst="rect">
            <a:avLst/>
          </a:prstGeom>
        </p:spPr>
        <p:txBody>
          <a:bodyPr lIns="0" tIns="0" rIns="0" bIns="0" rtlCol="0" anchor="t">
            <a:spAutoFit/>
          </a:bodyPr>
          <a:lstStyle/>
          <a:p>
            <a:pPr algn="l">
              <a:lnSpc>
                <a:spcPts val="6299"/>
              </a:lnSpc>
              <a:spcBef>
                <a:spcPct val="0"/>
              </a:spcBef>
            </a:pPr>
            <a:r>
              <a:rPr lang="en-US" sz="4500">
                <a:solidFill>
                  <a:srgbClr val="FFD000"/>
                </a:solidFill>
                <a:latin typeface="TAN New York"/>
                <a:ea typeface="TAN New York"/>
                <a:cs typeface="TAN New York"/>
                <a:sym typeface="TAN New York"/>
              </a:rPr>
              <a:t>Sales Contribution by Product Category – Sankranti</a:t>
            </a:r>
          </a:p>
        </p:txBody>
      </p:sp>
      <p:sp>
        <p:nvSpPr>
          <p:cNvPr id="8" name="TextBox 8"/>
          <p:cNvSpPr txBox="1"/>
          <p:nvPr/>
        </p:nvSpPr>
        <p:spPr>
          <a:xfrm>
            <a:off x="15110779" y="719667"/>
            <a:ext cx="2148100" cy="280670"/>
          </a:xfrm>
          <a:prstGeom prst="rect">
            <a:avLst/>
          </a:prstGeom>
        </p:spPr>
        <p:txBody>
          <a:bodyPr lIns="0" tIns="0" rIns="0" bIns="0" rtlCol="0" anchor="t">
            <a:spAutoFit/>
          </a:bodyPr>
          <a:lstStyle/>
          <a:p>
            <a:pPr algn="r">
              <a:lnSpc>
                <a:spcPts val="2380"/>
              </a:lnSpc>
              <a:spcBef>
                <a:spcPct val="0"/>
              </a:spcBef>
            </a:pPr>
            <a:r>
              <a:rPr lang="en-US" sz="1700">
                <a:solidFill>
                  <a:srgbClr val="FFD000"/>
                </a:solidFill>
                <a:latin typeface="Noto Serif Ethiopic"/>
                <a:ea typeface="Noto Serif Ethiopic"/>
                <a:cs typeface="Noto Serif Ethiopic"/>
                <a:sym typeface="Noto Serif Ethiopic"/>
              </a:rPr>
              <a:t>Nova Mart</a:t>
            </a:r>
          </a:p>
        </p:txBody>
      </p:sp>
      <p:sp>
        <p:nvSpPr>
          <p:cNvPr id="9" name="TextBox 9"/>
          <p:cNvSpPr txBox="1"/>
          <p:nvPr/>
        </p:nvSpPr>
        <p:spPr>
          <a:xfrm>
            <a:off x="1028700" y="9229725"/>
            <a:ext cx="3240985" cy="280670"/>
          </a:xfrm>
          <a:prstGeom prst="rect">
            <a:avLst/>
          </a:prstGeom>
        </p:spPr>
        <p:txBody>
          <a:bodyPr lIns="0" tIns="0" rIns="0" bIns="0" rtlCol="0" anchor="t">
            <a:spAutoFit/>
          </a:bodyPr>
          <a:lstStyle/>
          <a:p>
            <a:pPr algn="l">
              <a:lnSpc>
                <a:spcPts val="2380"/>
              </a:lnSpc>
              <a:spcBef>
                <a:spcPct val="0"/>
              </a:spcBef>
            </a:pPr>
            <a:r>
              <a:rPr lang="en-US" sz="1700">
                <a:solidFill>
                  <a:srgbClr val="FFD000"/>
                </a:solidFill>
                <a:latin typeface="Noto Serif Ethiopic"/>
                <a:ea typeface="Noto Serif Ethiopic"/>
                <a:cs typeface="Noto Serif Ethiopic"/>
                <a:sym typeface="Noto Serif Ethiopic"/>
              </a:rPr>
              <a:t>AtliQ</a:t>
            </a:r>
          </a:p>
        </p:txBody>
      </p:sp>
      <p:sp>
        <p:nvSpPr>
          <p:cNvPr id="10" name="TextBox 10"/>
          <p:cNvSpPr txBox="1"/>
          <p:nvPr/>
        </p:nvSpPr>
        <p:spPr>
          <a:xfrm>
            <a:off x="490591" y="2499419"/>
            <a:ext cx="7411459" cy="4902200"/>
          </a:xfrm>
          <a:prstGeom prst="rect">
            <a:avLst/>
          </a:prstGeom>
        </p:spPr>
        <p:txBody>
          <a:bodyPr lIns="0" tIns="0" rIns="0" bIns="0" rtlCol="0" anchor="t">
            <a:spAutoFit/>
          </a:bodyPr>
          <a:lstStyle/>
          <a:p>
            <a:pPr algn="l">
              <a:lnSpc>
                <a:spcPts val="4200"/>
              </a:lnSpc>
              <a:spcBef>
                <a:spcPct val="0"/>
              </a:spcBef>
            </a:pPr>
            <a:r>
              <a:rPr lang="en-US" sz="3000" b="1" u="none" strike="noStrike">
                <a:solidFill>
                  <a:srgbClr val="FFD000"/>
                </a:solidFill>
                <a:latin typeface="Noto Serif Ethiopic Bold"/>
                <a:ea typeface="Noto Serif Ethiopic Bold"/>
                <a:cs typeface="Noto Serif Ethiopic Bold"/>
                <a:sym typeface="Noto Serif Ethiopic Bold"/>
              </a:rPr>
              <a:t>Key Insights </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Grocery &amp; Staples lead (70.5%) – core driver of Sankranti sales.</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Home Appliances (14.1%) – secondary contributor.</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Home Care (6.7%) &amp; Personal Care (3.7%) – smaller but notable shares.</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Combo Offers (4.9%) – effective in boosting additional sales.</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Sales mix shows essentials dominate over discretionary categories.</a:t>
            </a:r>
          </a:p>
        </p:txBody>
      </p:sp>
      <p:pic>
        <p:nvPicPr>
          <p:cNvPr id="11" name="Audio 10">
            <a:hlinkClick r:id="" action="ppaction://media"/>
            <a:extLst>
              <a:ext uri="{FF2B5EF4-FFF2-40B4-BE49-F238E27FC236}">
                <a16:creationId xmlns:a16="http://schemas.microsoft.com/office/drawing/2014/main" id="{C7A03DD8-5FF7-D34F-E63E-B13397D7DD7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334"/>
    </mc:Choice>
    <mc:Fallback xmlns="">
      <p:transition spd="slow" advTm="32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2101338" y="-2101338"/>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6186662" y="81856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AutoShape 4"/>
          <p:cNvSpPr/>
          <p:nvPr/>
        </p:nvSpPr>
        <p:spPr>
          <a:xfrm>
            <a:off x="4269685" y="9393823"/>
            <a:ext cx="12478551" cy="0"/>
          </a:xfrm>
          <a:prstGeom prst="line">
            <a:avLst/>
          </a:prstGeom>
          <a:ln w="19050" cap="flat">
            <a:solidFill>
              <a:srgbClr val="FFD000"/>
            </a:solidFill>
            <a:prstDash val="solid"/>
            <a:headEnd type="none" w="sm" len="sm"/>
            <a:tailEnd type="none" w="sm" len="sm"/>
          </a:ln>
        </p:spPr>
      </p:sp>
      <p:sp>
        <p:nvSpPr>
          <p:cNvPr id="5" name="AutoShape 5"/>
          <p:cNvSpPr/>
          <p:nvPr/>
        </p:nvSpPr>
        <p:spPr>
          <a:xfrm>
            <a:off x="1630564" y="864715"/>
            <a:ext cx="13480215" cy="0"/>
          </a:xfrm>
          <a:prstGeom prst="line">
            <a:avLst/>
          </a:prstGeom>
          <a:ln w="19050" cap="flat">
            <a:solidFill>
              <a:srgbClr val="FFD000"/>
            </a:solidFill>
            <a:prstDash val="solid"/>
            <a:headEnd type="none" w="sm" len="sm"/>
            <a:tailEnd type="none" w="sm" len="sm"/>
          </a:ln>
        </p:spPr>
      </p:sp>
      <p:sp>
        <p:nvSpPr>
          <p:cNvPr id="6" name="Freeform 6"/>
          <p:cNvSpPr/>
          <p:nvPr/>
        </p:nvSpPr>
        <p:spPr>
          <a:xfrm>
            <a:off x="8928031" y="1668828"/>
            <a:ext cx="8719059" cy="6827544"/>
          </a:xfrm>
          <a:custGeom>
            <a:avLst/>
            <a:gdLst/>
            <a:ahLst/>
            <a:cxnLst/>
            <a:rect l="l" t="t" r="r" b="b"/>
            <a:pathLst>
              <a:path w="8719059" h="6827544">
                <a:moveTo>
                  <a:pt x="0" y="0"/>
                </a:moveTo>
                <a:lnTo>
                  <a:pt x="8719059" y="0"/>
                </a:lnTo>
                <a:lnTo>
                  <a:pt x="8719059" y="6827545"/>
                </a:lnTo>
                <a:lnTo>
                  <a:pt x="0" y="6827545"/>
                </a:lnTo>
                <a:lnTo>
                  <a:pt x="0" y="0"/>
                </a:lnTo>
                <a:close/>
              </a:path>
            </a:pathLst>
          </a:custGeom>
          <a:blipFill>
            <a:blip r:embed="rId7"/>
            <a:stretch>
              <a:fillRect l="-339" r="-339"/>
            </a:stretch>
          </a:blipFill>
        </p:spPr>
      </p:sp>
      <p:sp>
        <p:nvSpPr>
          <p:cNvPr id="7" name="Freeform 7"/>
          <p:cNvSpPr/>
          <p:nvPr/>
        </p:nvSpPr>
        <p:spPr>
          <a:xfrm>
            <a:off x="1124207" y="6026013"/>
            <a:ext cx="6144228" cy="2470360"/>
          </a:xfrm>
          <a:custGeom>
            <a:avLst/>
            <a:gdLst/>
            <a:ahLst/>
            <a:cxnLst/>
            <a:rect l="l" t="t" r="r" b="b"/>
            <a:pathLst>
              <a:path w="6144228" h="2470360">
                <a:moveTo>
                  <a:pt x="0" y="0"/>
                </a:moveTo>
                <a:lnTo>
                  <a:pt x="6144228" y="0"/>
                </a:lnTo>
                <a:lnTo>
                  <a:pt x="6144228" y="2470360"/>
                </a:lnTo>
                <a:lnTo>
                  <a:pt x="0" y="2470360"/>
                </a:lnTo>
                <a:lnTo>
                  <a:pt x="0" y="0"/>
                </a:lnTo>
                <a:close/>
              </a:path>
            </a:pathLst>
          </a:custGeom>
          <a:blipFill>
            <a:blip r:embed="rId8"/>
            <a:stretch>
              <a:fillRect/>
            </a:stretch>
          </a:blipFill>
        </p:spPr>
      </p:sp>
      <p:sp>
        <p:nvSpPr>
          <p:cNvPr id="8" name="TextBox 8"/>
          <p:cNvSpPr txBox="1"/>
          <p:nvPr/>
        </p:nvSpPr>
        <p:spPr>
          <a:xfrm>
            <a:off x="2263255" y="984870"/>
            <a:ext cx="15272009" cy="771525"/>
          </a:xfrm>
          <a:prstGeom prst="rect">
            <a:avLst/>
          </a:prstGeom>
        </p:spPr>
        <p:txBody>
          <a:bodyPr lIns="0" tIns="0" rIns="0" bIns="0" rtlCol="0" anchor="t">
            <a:spAutoFit/>
          </a:bodyPr>
          <a:lstStyle/>
          <a:p>
            <a:pPr algn="l">
              <a:lnSpc>
                <a:spcPts val="6299"/>
              </a:lnSpc>
              <a:spcBef>
                <a:spcPct val="0"/>
              </a:spcBef>
            </a:pPr>
            <a:r>
              <a:rPr lang="en-US" sz="4500">
                <a:solidFill>
                  <a:srgbClr val="FFD000"/>
                </a:solidFill>
                <a:latin typeface="TAN New York"/>
                <a:ea typeface="TAN New York"/>
                <a:cs typeface="TAN New York"/>
                <a:sym typeface="TAN New York"/>
              </a:rPr>
              <a:t>Price vs Sales Quantities</a:t>
            </a:r>
          </a:p>
        </p:txBody>
      </p:sp>
      <p:sp>
        <p:nvSpPr>
          <p:cNvPr id="9" name="TextBox 9"/>
          <p:cNvSpPr txBox="1"/>
          <p:nvPr/>
        </p:nvSpPr>
        <p:spPr>
          <a:xfrm>
            <a:off x="15110779" y="719667"/>
            <a:ext cx="2148100" cy="280670"/>
          </a:xfrm>
          <a:prstGeom prst="rect">
            <a:avLst/>
          </a:prstGeom>
        </p:spPr>
        <p:txBody>
          <a:bodyPr lIns="0" tIns="0" rIns="0" bIns="0" rtlCol="0" anchor="t">
            <a:spAutoFit/>
          </a:bodyPr>
          <a:lstStyle/>
          <a:p>
            <a:pPr algn="r">
              <a:lnSpc>
                <a:spcPts val="2380"/>
              </a:lnSpc>
              <a:spcBef>
                <a:spcPct val="0"/>
              </a:spcBef>
            </a:pPr>
            <a:r>
              <a:rPr lang="en-US" sz="1700">
                <a:solidFill>
                  <a:srgbClr val="FFD000"/>
                </a:solidFill>
                <a:latin typeface="Noto Serif Ethiopic"/>
                <a:ea typeface="Noto Serif Ethiopic"/>
                <a:cs typeface="Noto Serif Ethiopic"/>
                <a:sym typeface="Noto Serif Ethiopic"/>
              </a:rPr>
              <a:t>Nova Mart</a:t>
            </a:r>
          </a:p>
        </p:txBody>
      </p:sp>
      <p:sp>
        <p:nvSpPr>
          <p:cNvPr id="10" name="TextBox 10"/>
          <p:cNvSpPr txBox="1"/>
          <p:nvPr/>
        </p:nvSpPr>
        <p:spPr>
          <a:xfrm>
            <a:off x="1028700" y="9229725"/>
            <a:ext cx="3240985" cy="280670"/>
          </a:xfrm>
          <a:prstGeom prst="rect">
            <a:avLst/>
          </a:prstGeom>
        </p:spPr>
        <p:txBody>
          <a:bodyPr lIns="0" tIns="0" rIns="0" bIns="0" rtlCol="0" anchor="t">
            <a:spAutoFit/>
          </a:bodyPr>
          <a:lstStyle/>
          <a:p>
            <a:pPr algn="l">
              <a:lnSpc>
                <a:spcPts val="2380"/>
              </a:lnSpc>
              <a:spcBef>
                <a:spcPct val="0"/>
              </a:spcBef>
            </a:pPr>
            <a:r>
              <a:rPr lang="en-US" sz="1700">
                <a:solidFill>
                  <a:srgbClr val="FFD000"/>
                </a:solidFill>
                <a:latin typeface="Noto Serif Ethiopic"/>
                <a:ea typeface="Noto Serif Ethiopic"/>
                <a:cs typeface="Noto Serif Ethiopic"/>
                <a:sym typeface="Noto Serif Ethiopic"/>
              </a:rPr>
              <a:t>AtliQ</a:t>
            </a:r>
          </a:p>
        </p:txBody>
      </p:sp>
      <p:sp>
        <p:nvSpPr>
          <p:cNvPr id="11" name="TextBox 11"/>
          <p:cNvSpPr txBox="1"/>
          <p:nvPr/>
        </p:nvSpPr>
        <p:spPr>
          <a:xfrm>
            <a:off x="490591" y="2499419"/>
            <a:ext cx="7411459" cy="2711450"/>
          </a:xfrm>
          <a:prstGeom prst="rect">
            <a:avLst/>
          </a:prstGeom>
        </p:spPr>
        <p:txBody>
          <a:bodyPr lIns="0" tIns="0" rIns="0" bIns="0" rtlCol="0" anchor="t">
            <a:spAutoFit/>
          </a:bodyPr>
          <a:lstStyle/>
          <a:p>
            <a:pPr algn="l">
              <a:lnSpc>
                <a:spcPts val="4200"/>
              </a:lnSpc>
              <a:spcBef>
                <a:spcPct val="0"/>
              </a:spcBef>
            </a:pPr>
            <a:r>
              <a:rPr lang="en-US" sz="3000" b="1" u="none" strike="noStrike">
                <a:solidFill>
                  <a:srgbClr val="FFD000"/>
                </a:solidFill>
                <a:latin typeface="Noto Serif Ethiopic Bold"/>
                <a:ea typeface="Noto Serif Ethiopic Bold"/>
                <a:cs typeface="Noto Serif Ethiopic Bold"/>
                <a:sym typeface="Noto Serif Ethiopic Bold"/>
              </a:rPr>
              <a:t>Key Insights </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Weak positive correlation (0.27).</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Slight sales increase with higher prices.</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Price not a strong sales driver post-promo.</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Other factors (promotions, offers) influence more.</a:t>
            </a:r>
          </a:p>
        </p:txBody>
      </p:sp>
      <p:pic>
        <p:nvPicPr>
          <p:cNvPr id="13" name="Audio 12">
            <a:hlinkClick r:id="" action="ppaction://media"/>
            <a:extLst>
              <a:ext uri="{FF2B5EF4-FFF2-40B4-BE49-F238E27FC236}">
                <a16:creationId xmlns:a16="http://schemas.microsoft.com/office/drawing/2014/main" id="{F2A531DE-DC1C-99C7-8E29-138B2B413E0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633"/>
    </mc:Choice>
    <mc:Fallback xmlns="">
      <p:transition spd="slow" advTm="2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2101338" y="-2101338"/>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6186662" y="81856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4269685" y="9393823"/>
            <a:ext cx="12478551" cy="0"/>
          </a:xfrm>
          <a:prstGeom prst="line">
            <a:avLst/>
          </a:prstGeom>
          <a:ln w="19050" cap="flat">
            <a:solidFill>
              <a:srgbClr val="FFD000"/>
            </a:solidFill>
            <a:prstDash val="solid"/>
            <a:headEnd type="none" w="sm" len="sm"/>
            <a:tailEnd type="none" w="sm" len="sm"/>
          </a:ln>
        </p:spPr>
      </p:sp>
      <p:sp>
        <p:nvSpPr>
          <p:cNvPr id="5" name="AutoShape 5"/>
          <p:cNvSpPr/>
          <p:nvPr/>
        </p:nvSpPr>
        <p:spPr>
          <a:xfrm>
            <a:off x="1630564" y="864715"/>
            <a:ext cx="13480215" cy="0"/>
          </a:xfrm>
          <a:prstGeom prst="line">
            <a:avLst/>
          </a:prstGeom>
          <a:ln w="19050" cap="flat">
            <a:solidFill>
              <a:srgbClr val="FFD000"/>
            </a:solidFill>
            <a:prstDash val="solid"/>
            <a:headEnd type="none" w="sm" len="sm"/>
            <a:tailEnd type="none" w="sm" len="sm"/>
          </a:ln>
        </p:spPr>
      </p:sp>
      <p:sp>
        <p:nvSpPr>
          <p:cNvPr id="6" name="TextBox 6"/>
          <p:cNvSpPr txBox="1"/>
          <p:nvPr/>
        </p:nvSpPr>
        <p:spPr>
          <a:xfrm>
            <a:off x="2263255" y="984870"/>
            <a:ext cx="15272009" cy="771525"/>
          </a:xfrm>
          <a:prstGeom prst="rect">
            <a:avLst/>
          </a:prstGeom>
        </p:spPr>
        <p:txBody>
          <a:bodyPr lIns="0" tIns="0" rIns="0" bIns="0" rtlCol="0" anchor="t">
            <a:spAutoFit/>
          </a:bodyPr>
          <a:lstStyle/>
          <a:p>
            <a:pPr algn="l">
              <a:lnSpc>
                <a:spcPts val="6299"/>
              </a:lnSpc>
              <a:spcBef>
                <a:spcPct val="0"/>
              </a:spcBef>
            </a:pPr>
            <a:r>
              <a:rPr lang="en-US" sz="4500">
                <a:solidFill>
                  <a:srgbClr val="FFD000"/>
                </a:solidFill>
                <a:latin typeface="TAN New York"/>
                <a:ea typeface="TAN New York"/>
                <a:cs typeface="TAN New York"/>
                <a:sym typeface="TAN New York"/>
              </a:rPr>
              <a:t>Pre-Promotion Demand by Category</a:t>
            </a:r>
          </a:p>
        </p:txBody>
      </p:sp>
      <p:sp>
        <p:nvSpPr>
          <p:cNvPr id="7" name="TextBox 7"/>
          <p:cNvSpPr txBox="1"/>
          <p:nvPr/>
        </p:nvSpPr>
        <p:spPr>
          <a:xfrm>
            <a:off x="15110779" y="719667"/>
            <a:ext cx="2148100" cy="280670"/>
          </a:xfrm>
          <a:prstGeom prst="rect">
            <a:avLst/>
          </a:prstGeom>
        </p:spPr>
        <p:txBody>
          <a:bodyPr lIns="0" tIns="0" rIns="0" bIns="0" rtlCol="0" anchor="t">
            <a:spAutoFit/>
          </a:bodyPr>
          <a:lstStyle/>
          <a:p>
            <a:pPr algn="r">
              <a:lnSpc>
                <a:spcPts val="2380"/>
              </a:lnSpc>
              <a:spcBef>
                <a:spcPct val="0"/>
              </a:spcBef>
            </a:pPr>
            <a:r>
              <a:rPr lang="en-US" sz="1700">
                <a:solidFill>
                  <a:srgbClr val="FFD000"/>
                </a:solidFill>
                <a:latin typeface="Noto Serif Ethiopic"/>
                <a:ea typeface="Noto Serif Ethiopic"/>
                <a:cs typeface="Noto Serif Ethiopic"/>
                <a:sym typeface="Noto Serif Ethiopic"/>
              </a:rPr>
              <a:t>Nova Mart</a:t>
            </a:r>
          </a:p>
        </p:txBody>
      </p:sp>
      <p:sp>
        <p:nvSpPr>
          <p:cNvPr id="8" name="TextBox 8"/>
          <p:cNvSpPr txBox="1"/>
          <p:nvPr/>
        </p:nvSpPr>
        <p:spPr>
          <a:xfrm>
            <a:off x="1028700" y="9229725"/>
            <a:ext cx="3240985" cy="280670"/>
          </a:xfrm>
          <a:prstGeom prst="rect">
            <a:avLst/>
          </a:prstGeom>
        </p:spPr>
        <p:txBody>
          <a:bodyPr lIns="0" tIns="0" rIns="0" bIns="0" rtlCol="0" anchor="t">
            <a:spAutoFit/>
          </a:bodyPr>
          <a:lstStyle/>
          <a:p>
            <a:pPr algn="l">
              <a:lnSpc>
                <a:spcPts val="2380"/>
              </a:lnSpc>
              <a:spcBef>
                <a:spcPct val="0"/>
              </a:spcBef>
            </a:pPr>
            <a:r>
              <a:rPr lang="en-US" sz="1700">
                <a:solidFill>
                  <a:srgbClr val="FFD000"/>
                </a:solidFill>
                <a:latin typeface="Noto Serif Ethiopic"/>
                <a:ea typeface="Noto Serif Ethiopic"/>
                <a:cs typeface="Noto Serif Ethiopic"/>
                <a:sym typeface="Noto Serif Ethiopic"/>
              </a:rPr>
              <a:t>AtliQ</a:t>
            </a:r>
          </a:p>
        </p:txBody>
      </p:sp>
      <p:sp>
        <p:nvSpPr>
          <p:cNvPr id="9" name="TextBox 9"/>
          <p:cNvSpPr txBox="1"/>
          <p:nvPr/>
        </p:nvSpPr>
        <p:spPr>
          <a:xfrm>
            <a:off x="490591" y="2499419"/>
            <a:ext cx="7411459" cy="7092950"/>
          </a:xfrm>
          <a:prstGeom prst="rect">
            <a:avLst/>
          </a:prstGeom>
        </p:spPr>
        <p:txBody>
          <a:bodyPr lIns="0" tIns="0" rIns="0" bIns="0" rtlCol="0" anchor="t">
            <a:spAutoFit/>
          </a:bodyPr>
          <a:lstStyle/>
          <a:p>
            <a:pPr algn="l">
              <a:lnSpc>
                <a:spcPts val="4200"/>
              </a:lnSpc>
              <a:spcBef>
                <a:spcPct val="0"/>
              </a:spcBef>
            </a:pPr>
            <a:r>
              <a:rPr lang="en-US" sz="3000" b="1" u="none" strike="noStrike">
                <a:solidFill>
                  <a:srgbClr val="FFD000"/>
                </a:solidFill>
                <a:latin typeface="Noto Serif Ethiopic Bold"/>
                <a:ea typeface="Noto Serif Ethiopic Bold"/>
                <a:cs typeface="Noto Serif Ethiopic Bold"/>
                <a:sym typeface="Noto Serif Ethiopic Bold"/>
              </a:rPr>
              <a:t>Key Insights </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Grocery &amp; Staples: Strong baseline demand (centered 250–400). Promotions may add incremental gains.</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Home Care: Lower baseline demand (20–60). Promotions can drive high volume uplift.</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Personal Care: Moderate steady demand (30–70). Promotions useful for shifting demand upward.</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Home Appliances: Wide spread, variable demand. Promotions should focus on high-value items.</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Combo1 (Bundles): Bimodal demand (low 80–150, high 300–400). Promotions must be bundle-specific.</a:t>
            </a:r>
          </a:p>
          <a:p>
            <a:pPr algn="l">
              <a:lnSpc>
                <a:spcPts val="3500"/>
              </a:lnSpc>
              <a:spcBef>
                <a:spcPct val="0"/>
              </a:spcBef>
            </a:pPr>
            <a:endParaRPr lang="en-US" sz="2500" u="none" strike="noStrike">
              <a:solidFill>
                <a:srgbClr val="FFD000"/>
              </a:solidFill>
              <a:latin typeface="Noto Serif Ethiopic"/>
              <a:ea typeface="Noto Serif Ethiopic"/>
              <a:cs typeface="Noto Serif Ethiopic"/>
              <a:sym typeface="Noto Serif Ethiopic"/>
            </a:endParaRPr>
          </a:p>
        </p:txBody>
      </p:sp>
      <p:sp>
        <p:nvSpPr>
          <p:cNvPr id="10" name="TextBox 10"/>
          <p:cNvSpPr txBox="1"/>
          <p:nvPr/>
        </p:nvSpPr>
        <p:spPr>
          <a:xfrm>
            <a:off x="9847419" y="2499419"/>
            <a:ext cx="7411459" cy="5778500"/>
          </a:xfrm>
          <a:prstGeom prst="rect">
            <a:avLst/>
          </a:prstGeom>
        </p:spPr>
        <p:txBody>
          <a:bodyPr lIns="0" tIns="0" rIns="0" bIns="0" rtlCol="0" anchor="t">
            <a:spAutoFit/>
          </a:bodyPr>
          <a:lstStyle/>
          <a:p>
            <a:pPr algn="l">
              <a:lnSpc>
                <a:spcPts val="4200"/>
              </a:lnSpc>
              <a:spcBef>
                <a:spcPct val="0"/>
              </a:spcBef>
            </a:pPr>
            <a:r>
              <a:rPr lang="en-US" sz="3000" b="1">
                <a:solidFill>
                  <a:srgbClr val="FFD000"/>
                </a:solidFill>
                <a:latin typeface="Noto Serif Ethiopic Bold"/>
                <a:ea typeface="Noto Serif Ethiopic Bold"/>
                <a:cs typeface="Noto Serif Ethiopic Bold"/>
                <a:sym typeface="Noto Serif Ethiopic Bold"/>
              </a:rPr>
              <a:t>Recommend</a:t>
            </a:r>
            <a:r>
              <a:rPr lang="en-US" sz="3000" b="1" u="none" strike="noStrike">
                <a:solidFill>
                  <a:srgbClr val="FFD000"/>
                </a:solidFill>
                <a:latin typeface="Noto Serif Ethiopic Bold"/>
                <a:ea typeface="Noto Serif Ethiopic Bold"/>
                <a:cs typeface="Noto Serif Ethiopic Bold"/>
                <a:sym typeface="Noto Serif Ethiopic Bold"/>
              </a:rPr>
              <a:t>ed Promotions </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Grocery &amp; Staples → 25%–33% OFF (small discounts boost loyalty).</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Home Care → BOGOF / 50% OFF (push low baseline demand).</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Combo1 Bundles → BOGOF for small buyers, deeper % OFF for bulk buyers.</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Home Appliances → Cashback / selective 50% OFF (focus on slow movers).</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Personal Care → 25%–33% OFF or Cashback (balance price-sensitive &amp; premium items).</a:t>
            </a:r>
          </a:p>
          <a:p>
            <a:pPr algn="l">
              <a:lnSpc>
                <a:spcPts val="3500"/>
              </a:lnSpc>
              <a:spcBef>
                <a:spcPct val="0"/>
              </a:spcBef>
            </a:pPr>
            <a:endParaRPr lang="en-US" sz="2500" u="none" strike="noStrike">
              <a:solidFill>
                <a:srgbClr val="FFD000"/>
              </a:solidFill>
              <a:latin typeface="Noto Serif Ethiopic"/>
              <a:ea typeface="Noto Serif Ethiopic"/>
              <a:cs typeface="Noto Serif Ethiopic"/>
              <a:sym typeface="Noto Serif Ethiopic"/>
            </a:endParaRPr>
          </a:p>
          <a:p>
            <a:pPr algn="l">
              <a:lnSpc>
                <a:spcPts val="3500"/>
              </a:lnSpc>
              <a:spcBef>
                <a:spcPct val="0"/>
              </a:spcBef>
            </a:pPr>
            <a:endParaRPr lang="en-US" sz="2500" u="none" strike="noStrike">
              <a:solidFill>
                <a:srgbClr val="FFD000"/>
              </a:solidFill>
              <a:latin typeface="Noto Serif Ethiopic"/>
              <a:ea typeface="Noto Serif Ethiopic"/>
              <a:cs typeface="Noto Serif Ethiopic"/>
              <a:sym typeface="Noto Serif Ethiopic"/>
            </a:endParaRPr>
          </a:p>
        </p:txBody>
      </p:sp>
      <p:pic>
        <p:nvPicPr>
          <p:cNvPr id="12" name="Audio 11">
            <a:hlinkClick r:id="" action="ppaction://media"/>
            <a:extLst>
              <a:ext uri="{FF2B5EF4-FFF2-40B4-BE49-F238E27FC236}">
                <a16:creationId xmlns:a16="http://schemas.microsoft.com/office/drawing/2014/main" id="{1868B35F-C896-3488-1E05-15807141C5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83"/>
    </mc:Choice>
    <mc:Fallback xmlns="">
      <p:transition spd="slow" advTm="13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5418" r="-5418"/>
            </a:stretch>
          </a:blipFill>
        </p:spPr>
      </p:sp>
      <p:pic>
        <p:nvPicPr>
          <p:cNvPr id="7" name="Audio 6">
            <a:hlinkClick r:id="" action="ppaction://media"/>
            <a:extLst>
              <a:ext uri="{FF2B5EF4-FFF2-40B4-BE49-F238E27FC236}">
                <a16:creationId xmlns:a16="http://schemas.microsoft.com/office/drawing/2014/main" id="{FD12A229-CEF4-75A6-60E3-7A371C8504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547"/>
    </mc:Choice>
    <mc:Fallback xmlns="">
      <p:transition spd="slow" advTm="115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2101338" y="-2101338"/>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6186662" y="81856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AutoShape 4"/>
          <p:cNvSpPr/>
          <p:nvPr/>
        </p:nvSpPr>
        <p:spPr>
          <a:xfrm>
            <a:off x="4269685" y="9393823"/>
            <a:ext cx="12478551" cy="0"/>
          </a:xfrm>
          <a:prstGeom prst="line">
            <a:avLst/>
          </a:prstGeom>
          <a:ln w="19050" cap="flat">
            <a:solidFill>
              <a:srgbClr val="FFD000"/>
            </a:solidFill>
            <a:prstDash val="solid"/>
            <a:headEnd type="none" w="sm" len="sm"/>
            <a:tailEnd type="none" w="sm" len="sm"/>
          </a:ln>
        </p:spPr>
      </p:sp>
      <p:sp>
        <p:nvSpPr>
          <p:cNvPr id="5" name="AutoShape 5"/>
          <p:cNvSpPr/>
          <p:nvPr/>
        </p:nvSpPr>
        <p:spPr>
          <a:xfrm>
            <a:off x="1630564" y="864715"/>
            <a:ext cx="13480215" cy="0"/>
          </a:xfrm>
          <a:prstGeom prst="line">
            <a:avLst/>
          </a:prstGeom>
          <a:ln w="19050" cap="flat">
            <a:solidFill>
              <a:srgbClr val="FFD000"/>
            </a:solidFill>
            <a:prstDash val="solid"/>
            <a:headEnd type="none" w="sm" len="sm"/>
            <a:tailEnd type="none" w="sm" len="sm"/>
          </a:ln>
        </p:spPr>
      </p:sp>
      <p:sp>
        <p:nvSpPr>
          <p:cNvPr id="6" name="Freeform 6"/>
          <p:cNvSpPr/>
          <p:nvPr/>
        </p:nvSpPr>
        <p:spPr>
          <a:xfrm>
            <a:off x="8664591" y="1985972"/>
            <a:ext cx="8383088" cy="7272328"/>
          </a:xfrm>
          <a:custGeom>
            <a:avLst/>
            <a:gdLst/>
            <a:ahLst/>
            <a:cxnLst/>
            <a:rect l="l" t="t" r="r" b="b"/>
            <a:pathLst>
              <a:path w="8383088" h="7272328">
                <a:moveTo>
                  <a:pt x="0" y="0"/>
                </a:moveTo>
                <a:lnTo>
                  <a:pt x="8383087" y="0"/>
                </a:lnTo>
                <a:lnTo>
                  <a:pt x="8383087" y="7272328"/>
                </a:lnTo>
                <a:lnTo>
                  <a:pt x="0" y="7272328"/>
                </a:lnTo>
                <a:lnTo>
                  <a:pt x="0" y="0"/>
                </a:lnTo>
                <a:close/>
              </a:path>
            </a:pathLst>
          </a:custGeom>
          <a:blipFill>
            <a:blip r:embed="rId7"/>
            <a:stretch>
              <a:fillRect/>
            </a:stretch>
          </a:blipFill>
        </p:spPr>
      </p:sp>
      <p:sp>
        <p:nvSpPr>
          <p:cNvPr id="7" name="TextBox 7"/>
          <p:cNvSpPr txBox="1"/>
          <p:nvPr/>
        </p:nvSpPr>
        <p:spPr>
          <a:xfrm>
            <a:off x="2263255" y="984870"/>
            <a:ext cx="15272009" cy="771525"/>
          </a:xfrm>
          <a:prstGeom prst="rect">
            <a:avLst/>
          </a:prstGeom>
        </p:spPr>
        <p:txBody>
          <a:bodyPr lIns="0" tIns="0" rIns="0" bIns="0" rtlCol="0" anchor="t">
            <a:spAutoFit/>
          </a:bodyPr>
          <a:lstStyle/>
          <a:p>
            <a:pPr algn="l">
              <a:lnSpc>
                <a:spcPts val="6299"/>
              </a:lnSpc>
              <a:spcBef>
                <a:spcPct val="0"/>
              </a:spcBef>
            </a:pPr>
            <a:r>
              <a:rPr lang="en-US" sz="4500">
                <a:solidFill>
                  <a:srgbClr val="FFD000"/>
                </a:solidFill>
                <a:latin typeface="TAN New York"/>
                <a:ea typeface="TAN New York"/>
                <a:cs typeface="TAN New York"/>
                <a:sym typeface="TAN New York"/>
              </a:rPr>
              <a:t>Incremental Sold Units % (ISU%) by City</a:t>
            </a:r>
          </a:p>
        </p:txBody>
      </p:sp>
      <p:sp>
        <p:nvSpPr>
          <p:cNvPr id="8" name="TextBox 8"/>
          <p:cNvSpPr txBox="1"/>
          <p:nvPr/>
        </p:nvSpPr>
        <p:spPr>
          <a:xfrm>
            <a:off x="15110779" y="719667"/>
            <a:ext cx="2148100" cy="280670"/>
          </a:xfrm>
          <a:prstGeom prst="rect">
            <a:avLst/>
          </a:prstGeom>
        </p:spPr>
        <p:txBody>
          <a:bodyPr lIns="0" tIns="0" rIns="0" bIns="0" rtlCol="0" anchor="t">
            <a:spAutoFit/>
          </a:bodyPr>
          <a:lstStyle/>
          <a:p>
            <a:pPr algn="r">
              <a:lnSpc>
                <a:spcPts val="2380"/>
              </a:lnSpc>
              <a:spcBef>
                <a:spcPct val="0"/>
              </a:spcBef>
            </a:pPr>
            <a:r>
              <a:rPr lang="en-US" sz="1700">
                <a:solidFill>
                  <a:srgbClr val="FFD000"/>
                </a:solidFill>
                <a:latin typeface="Noto Serif Ethiopic"/>
                <a:ea typeface="Noto Serif Ethiopic"/>
                <a:cs typeface="Noto Serif Ethiopic"/>
                <a:sym typeface="Noto Serif Ethiopic"/>
              </a:rPr>
              <a:t>Nova Mart</a:t>
            </a:r>
          </a:p>
        </p:txBody>
      </p:sp>
      <p:sp>
        <p:nvSpPr>
          <p:cNvPr id="9" name="TextBox 9"/>
          <p:cNvSpPr txBox="1"/>
          <p:nvPr/>
        </p:nvSpPr>
        <p:spPr>
          <a:xfrm>
            <a:off x="1028700" y="9229725"/>
            <a:ext cx="3240985" cy="280670"/>
          </a:xfrm>
          <a:prstGeom prst="rect">
            <a:avLst/>
          </a:prstGeom>
        </p:spPr>
        <p:txBody>
          <a:bodyPr lIns="0" tIns="0" rIns="0" bIns="0" rtlCol="0" anchor="t">
            <a:spAutoFit/>
          </a:bodyPr>
          <a:lstStyle/>
          <a:p>
            <a:pPr algn="l">
              <a:lnSpc>
                <a:spcPts val="2380"/>
              </a:lnSpc>
              <a:spcBef>
                <a:spcPct val="0"/>
              </a:spcBef>
            </a:pPr>
            <a:r>
              <a:rPr lang="en-US" sz="1700">
                <a:solidFill>
                  <a:srgbClr val="FFD000"/>
                </a:solidFill>
                <a:latin typeface="Noto Serif Ethiopic"/>
                <a:ea typeface="Noto Serif Ethiopic"/>
                <a:cs typeface="Noto Serif Ethiopic"/>
                <a:sym typeface="Noto Serif Ethiopic"/>
              </a:rPr>
              <a:t>AtliQ</a:t>
            </a:r>
          </a:p>
        </p:txBody>
      </p:sp>
      <p:sp>
        <p:nvSpPr>
          <p:cNvPr id="10" name="TextBox 10"/>
          <p:cNvSpPr txBox="1"/>
          <p:nvPr/>
        </p:nvSpPr>
        <p:spPr>
          <a:xfrm>
            <a:off x="771787" y="2432050"/>
            <a:ext cx="7411459" cy="4902200"/>
          </a:xfrm>
          <a:prstGeom prst="rect">
            <a:avLst/>
          </a:prstGeom>
        </p:spPr>
        <p:txBody>
          <a:bodyPr lIns="0" tIns="0" rIns="0" bIns="0" rtlCol="0" anchor="t">
            <a:spAutoFit/>
          </a:bodyPr>
          <a:lstStyle/>
          <a:p>
            <a:pPr algn="l">
              <a:lnSpc>
                <a:spcPts val="4200"/>
              </a:lnSpc>
              <a:spcBef>
                <a:spcPct val="0"/>
              </a:spcBef>
            </a:pPr>
            <a:r>
              <a:rPr lang="en-US" sz="3000" b="1" u="none" strike="noStrike">
                <a:solidFill>
                  <a:srgbClr val="FFD000"/>
                </a:solidFill>
                <a:latin typeface="Noto Serif Ethiopic Bold"/>
                <a:ea typeface="Noto Serif Ethiopic Bold"/>
                <a:cs typeface="Noto Serif Ethiopic Bold"/>
                <a:sym typeface="Noto Serif Ethiopic Bold"/>
              </a:rPr>
              <a:t>Key Insights </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Madurai (~127%) → highest uplift, very responsive to promotions.</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Visakhapatnam (~102%) → smallest uplift, limited promo impact.</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Metro cities (Bengaluru, Chennai, Hyderabad) → moderate uplift (~110–115%), stable baseline demand.</a:t>
            </a:r>
          </a:p>
          <a:p>
            <a:pPr marL="539753" lvl="1" indent="-269876" algn="l">
              <a:lnSpc>
                <a:spcPts val="3500"/>
              </a:lnSpc>
              <a:spcBef>
                <a:spcPct val="0"/>
              </a:spcBef>
              <a:buFont typeface="Arial"/>
              <a:buChar char="•"/>
            </a:pPr>
            <a:r>
              <a:rPr lang="en-US" sz="2500" u="none" strike="noStrike">
                <a:solidFill>
                  <a:srgbClr val="FFD000"/>
                </a:solidFill>
                <a:latin typeface="Noto Serif Ethiopic"/>
                <a:ea typeface="Noto Serif Ethiopic"/>
                <a:cs typeface="Noto Serif Ethiopic"/>
                <a:sym typeface="Noto Serif Ethiopic"/>
              </a:rPr>
              <a:t>Trend: Tier-2/3 cities are more promotion-sensitive than metros.</a:t>
            </a:r>
          </a:p>
          <a:p>
            <a:pPr algn="l">
              <a:lnSpc>
                <a:spcPts val="3500"/>
              </a:lnSpc>
              <a:spcBef>
                <a:spcPct val="0"/>
              </a:spcBef>
            </a:pPr>
            <a:endParaRPr lang="en-US" sz="2500" u="none" strike="noStrike">
              <a:solidFill>
                <a:srgbClr val="FFD000"/>
              </a:solidFill>
              <a:latin typeface="Noto Serif Ethiopic"/>
              <a:ea typeface="Noto Serif Ethiopic"/>
              <a:cs typeface="Noto Serif Ethiopic"/>
              <a:sym typeface="Noto Serif Ethiopic"/>
            </a:endParaRPr>
          </a:p>
        </p:txBody>
      </p:sp>
      <p:pic>
        <p:nvPicPr>
          <p:cNvPr id="13" name="Audio 12">
            <a:hlinkClick r:id="" action="ppaction://media"/>
            <a:extLst>
              <a:ext uri="{FF2B5EF4-FFF2-40B4-BE49-F238E27FC236}">
                <a16:creationId xmlns:a16="http://schemas.microsoft.com/office/drawing/2014/main" id="{B031C660-1C40-F390-E677-0EDEC1831B9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996"/>
    </mc:Choice>
    <mc:Fallback xmlns="">
      <p:transition spd="slow" advTm="32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367C"/>
        </a:solidFill>
        <a:effectLst/>
      </p:bgPr>
    </p:bg>
    <p:spTree>
      <p:nvGrpSpPr>
        <p:cNvPr id="1" name=""/>
        <p:cNvGrpSpPr/>
        <p:nvPr/>
      </p:nvGrpSpPr>
      <p:grpSpPr>
        <a:xfrm>
          <a:off x="0" y="0"/>
          <a:ext cx="0" cy="0"/>
          <a:chOff x="0" y="0"/>
          <a:chExt cx="0" cy="0"/>
        </a:xfrm>
      </p:grpSpPr>
      <p:sp>
        <p:nvSpPr>
          <p:cNvPr id="2" name="Freeform 2"/>
          <p:cNvSpPr/>
          <p:nvPr/>
        </p:nvSpPr>
        <p:spPr>
          <a:xfrm>
            <a:off x="-2101338" y="-2101338"/>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6186662" y="8185662"/>
            <a:ext cx="4202675" cy="4202675"/>
          </a:xfrm>
          <a:custGeom>
            <a:avLst/>
            <a:gdLst/>
            <a:ahLst/>
            <a:cxnLst/>
            <a:rect l="l" t="t" r="r" b="b"/>
            <a:pathLst>
              <a:path w="4202675" h="4202675">
                <a:moveTo>
                  <a:pt x="0" y="0"/>
                </a:moveTo>
                <a:lnTo>
                  <a:pt x="4202676" y="0"/>
                </a:lnTo>
                <a:lnTo>
                  <a:pt x="4202676" y="4202676"/>
                </a:lnTo>
                <a:lnTo>
                  <a:pt x="0" y="42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AutoShape 4"/>
          <p:cNvSpPr/>
          <p:nvPr/>
        </p:nvSpPr>
        <p:spPr>
          <a:xfrm>
            <a:off x="4269685" y="9393823"/>
            <a:ext cx="12478551" cy="0"/>
          </a:xfrm>
          <a:prstGeom prst="line">
            <a:avLst/>
          </a:prstGeom>
          <a:ln w="19050" cap="flat">
            <a:solidFill>
              <a:srgbClr val="FFD000"/>
            </a:solidFill>
            <a:prstDash val="solid"/>
            <a:headEnd type="none" w="sm" len="sm"/>
            <a:tailEnd type="none" w="sm" len="sm"/>
          </a:ln>
        </p:spPr>
      </p:sp>
      <p:sp>
        <p:nvSpPr>
          <p:cNvPr id="5" name="AutoShape 5"/>
          <p:cNvSpPr/>
          <p:nvPr/>
        </p:nvSpPr>
        <p:spPr>
          <a:xfrm>
            <a:off x="1630564" y="864715"/>
            <a:ext cx="13480215" cy="0"/>
          </a:xfrm>
          <a:prstGeom prst="line">
            <a:avLst/>
          </a:prstGeom>
          <a:ln w="19050" cap="flat">
            <a:solidFill>
              <a:srgbClr val="FFD000"/>
            </a:solidFill>
            <a:prstDash val="solid"/>
            <a:headEnd type="none" w="sm" len="sm"/>
            <a:tailEnd type="none" w="sm" len="sm"/>
          </a:ln>
        </p:spPr>
      </p:sp>
      <p:sp>
        <p:nvSpPr>
          <p:cNvPr id="6" name="Freeform 6"/>
          <p:cNvSpPr/>
          <p:nvPr/>
        </p:nvSpPr>
        <p:spPr>
          <a:xfrm>
            <a:off x="8527072" y="1956420"/>
            <a:ext cx="8811548" cy="7203441"/>
          </a:xfrm>
          <a:custGeom>
            <a:avLst/>
            <a:gdLst/>
            <a:ahLst/>
            <a:cxnLst/>
            <a:rect l="l" t="t" r="r" b="b"/>
            <a:pathLst>
              <a:path w="8811548" h="7203441">
                <a:moveTo>
                  <a:pt x="0" y="0"/>
                </a:moveTo>
                <a:lnTo>
                  <a:pt x="8811548" y="0"/>
                </a:lnTo>
                <a:lnTo>
                  <a:pt x="8811548" y="7203440"/>
                </a:lnTo>
                <a:lnTo>
                  <a:pt x="0" y="7203440"/>
                </a:lnTo>
                <a:lnTo>
                  <a:pt x="0" y="0"/>
                </a:lnTo>
                <a:close/>
              </a:path>
            </a:pathLst>
          </a:custGeom>
          <a:blipFill>
            <a:blip r:embed="rId7"/>
            <a:stretch>
              <a:fillRect/>
            </a:stretch>
          </a:blipFill>
        </p:spPr>
      </p:sp>
      <p:sp>
        <p:nvSpPr>
          <p:cNvPr id="7" name="TextBox 7"/>
          <p:cNvSpPr txBox="1"/>
          <p:nvPr/>
        </p:nvSpPr>
        <p:spPr>
          <a:xfrm>
            <a:off x="2263255" y="984870"/>
            <a:ext cx="15272009" cy="771525"/>
          </a:xfrm>
          <a:prstGeom prst="rect">
            <a:avLst/>
          </a:prstGeom>
        </p:spPr>
        <p:txBody>
          <a:bodyPr lIns="0" tIns="0" rIns="0" bIns="0" rtlCol="0" anchor="t">
            <a:spAutoFit/>
          </a:bodyPr>
          <a:lstStyle/>
          <a:p>
            <a:pPr algn="l">
              <a:lnSpc>
                <a:spcPts val="6299"/>
              </a:lnSpc>
              <a:spcBef>
                <a:spcPct val="0"/>
              </a:spcBef>
            </a:pPr>
            <a:r>
              <a:rPr lang="en-US" sz="4500">
                <a:solidFill>
                  <a:srgbClr val="FFD000"/>
                </a:solidFill>
                <a:latin typeface="TAN New York"/>
                <a:ea typeface="TAN New York"/>
                <a:cs typeface="TAN New York"/>
                <a:sym typeface="TAN New York"/>
              </a:rPr>
              <a:t>Promotion Effectiveness (Hyderabad)</a:t>
            </a:r>
          </a:p>
        </p:txBody>
      </p:sp>
      <p:sp>
        <p:nvSpPr>
          <p:cNvPr id="8" name="TextBox 8"/>
          <p:cNvSpPr txBox="1"/>
          <p:nvPr/>
        </p:nvSpPr>
        <p:spPr>
          <a:xfrm>
            <a:off x="15110779" y="719667"/>
            <a:ext cx="2148100" cy="280670"/>
          </a:xfrm>
          <a:prstGeom prst="rect">
            <a:avLst/>
          </a:prstGeom>
        </p:spPr>
        <p:txBody>
          <a:bodyPr lIns="0" tIns="0" rIns="0" bIns="0" rtlCol="0" anchor="t">
            <a:spAutoFit/>
          </a:bodyPr>
          <a:lstStyle/>
          <a:p>
            <a:pPr algn="r">
              <a:lnSpc>
                <a:spcPts val="2380"/>
              </a:lnSpc>
              <a:spcBef>
                <a:spcPct val="0"/>
              </a:spcBef>
            </a:pPr>
            <a:r>
              <a:rPr lang="en-US" sz="1700">
                <a:solidFill>
                  <a:srgbClr val="FFD000"/>
                </a:solidFill>
                <a:latin typeface="Noto Serif Ethiopic"/>
                <a:ea typeface="Noto Serif Ethiopic"/>
                <a:cs typeface="Noto Serif Ethiopic"/>
                <a:sym typeface="Noto Serif Ethiopic"/>
              </a:rPr>
              <a:t>Nova Mart</a:t>
            </a:r>
          </a:p>
        </p:txBody>
      </p:sp>
      <p:sp>
        <p:nvSpPr>
          <p:cNvPr id="9" name="TextBox 9"/>
          <p:cNvSpPr txBox="1"/>
          <p:nvPr/>
        </p:nvSpPr>
        <p:spPr>
          <a:xfrm>
            <a:off x="1028700" y="9229725"/>
            <a:ext cx="3240985" cy="280670"/>
          </a:xfrm>
          <a:prstGeom prst="rect">
            <a:avLst/>
          </a:prstGeom>
        </p:spPr>
        <p:txBody>
          <a:bodyPr lIns="0" tIns="0" rIns="0" bIns="0" rtlCol="0" anchor="t">
            <a:spAutoFit/>
          </a:bodyPr>
          <a:lstStyle/>
          <a:p>
            <a:pPr algn="l">
              <a:lnSpc>
                <a:spcPts val="2380"/>
              </a:lnSpc>
              <a:spcBef>
                <a:spcPct val="0"/>
              </a:spcBef>
            </a:pPr>
            <a:r>
              <a:rPr lang="en-US" sz="1700">
                <a:solidFill>
                  <a:srgbClr val="FFD000"/>
                </a:solidFill>
                <a:latin typeface="Noto Serif Ethiopic"/>
                <a:ea typeface="Noto Serif Ethiopic"/>
                <a:cs typeface="Noto Serif Ethiopic"/>
                <a:sym typeface="Noto Serif Ethiopic"/>
              </a:rPr>
              <a:t>AtliQ</a:t>
            </a:r>
          </a:p>
        </p:txBody>
      </p:sp>
      <p:sp>
        <p:nvSpPr>
          <p:cNvPr id="10" name="TextBox 10"/>
          <p:cNvSpPr txBox="1"/>
          <p:nvPr/>
        </p:nvSpPr>
        <p:spPr>
          <a:xfrm>
            <a:off x="1028700" y="2625693"/>
            <a:ext cx="7411459" cy="4025900"/>
          </a:xfrm>
          <a:prstGeom prst="rect">
            <a:avLst/>
          </a:prstGeom>
        </p:spPr>
        <p:txBody>
          <a:bodyPr lIns="0" tIns="0" rIns="0" bIns="0" rtlCol="0" anchor="t">
            <a:spAutoFit/>
          </a:bodyPr>
          <a:lstStyle/>
          <a:p>
            <a:pPr algn="l">
              <a:lnSpc>
                <a:spcPts val="4200"/>
              </a:lnSpc>
              <a:spcBef>
                <a:spcPct val="0"/>
              </a:spcBef>
            </a:pPr>
            <a:r>
              <a:rPr lang="en-US" sz="3000" b="1" u="none" strike="noStrike" dirty="0">
                <a:solidFill>
                  <a:srgbClr val="FFD000"/>
                </a:solidFill>
                <a:latin typeface="Noto Serif Ethiopic Bold"/>
                <a:ea typeface="Noto Serif Ethiopic Bold"/>
                <a:cs typeface="Noto Serif Ethiopic Bold"/>
                <a:sym typeface="Noto Serif Ethiopic Bold"/>
              </a:rPr>
              <a:t>Key Insights </a:t>
            </a:r>
          </a:p>
          <a:p>
            <a:pPr marL="539753" lvl="1" indent="-269876" algn="l">
              <a:lnSpc>
                <a:spcPts val="3500"/>
              </a:lnSpc>
              <a:spcBef>
                <a:spcPct val="0"/>
              </a:spcBef>
              <a:buFont typeface="Arial"/>
              <a:buChar char="•"/>
            </a:pPr>
            <a:r>
              <a:rPr lang="en-US" sz="2500" u="none" strike="noStrike" dirty="0">
                <a:solidFill>
                  <a:srgbClr val="FFD000"/>
                </a:solidFill>
                <a:latin typeface="Noto Serif Ethiopic"/>
                <a:ea typeface="Noto Serif Ethiopic"/>
                <a:cs typeface="Noto Serif Ethiopic"/>
                <a:sym typeface="Noto Serif Ethiopic"/>
              </a:rPr>
              <a:t>Cashback → highest ISU% (sales volume uplift).</a:t>
            </a:r>
          </a:p>
          <a:p>
            <a:pPr marL="539753" lvl="1" indent="-269876" algn="l">
              <a:lnSpc>
                <a:spcPts val="3500"/>
              </a:lnSpc>
              <a:spcBef>
                <a:spcPct val="0"/>
              </a:spcBef>
              <a:buFont typeface="Arial"/>
              <a:buChar char="•"/>
            </a:pPr>
            <a:r>
              <a:rPr lang="en-US" sz="2500" u="none" strike="noStrike" dirty="0">
                <a:solidFill>
                  <a:srgbClr val="FFD000"/>
                </a:solidFill>
                <a:latin typeface="Noto Serif Ethiopic"/>
                <a:ea typeface="Noto Serif Ethiopic"/>
                <a:cs typeface="Noto Serif Ethiopic"/>
                <a:sym typeface="Noto Serif Ethiopic"/>
              </a:rPr>
              <a:t>BOGOF → highest IR% (revenue growth).</a:t>
            </a:r>
          </a:p>
          <a:p>
            <a:pPr marL="539753" lvl="1" indent="-269876" algn="l">
              <a:lnSpc>
                <a:spcPts val="3500"/>
              </a:lnSpc>
              <a:spcBef>
                <a:spcPct val="0"/>
              </a:spcBef>
              <a:buFont typeface="Arial"/>
              <a:buChar char="•"/>
            </a:pPr>
            <a:r>
              <a:rPr lang="en-US" sz="2500" u="none" strike="noStrike" dirty="0">
                <a:solidFill>
                  <a:srgbClr val="FFD000"/>
                </a:solidFill>
                <a:latin typeface="Noto Serif Ethiopic"/>
                <a:ea typeface="Noto Serif Ethiopic"/>
                <a:cs typeface="Noto Serif Ethiopic"/>
                <a:sym typeface="Noto Serif Ethiopic"/>
              </a:rPr>
              <a:t>25% OFF → weakest performer (drop in both ISU% &amp; IR%).</a:t>
            </a:r>
          </a:p>
          <a:p>
            <a:pPr marL="539753" lvl="1" indent="-269876" algn="l">
              <a:lnSpc>
                <a:spcPts val="3500"/>
              </a:lnSpc>
              <a:spcBef>
                <a:spcPct val="0"/>
              </a:spcBef>
              <a:buFont typeface="Arial"/>
              <a:buChar char="•"/>
            </a:pPr>
            <a:r>
              <a:rPr lang="en-US" sz="2500" u="none" strike="noStrike" dirty="0">
                <a:solidFill>
                  <a:srgbClr val="FFD000"/>
                </a:solidFill>
                <a:latin typeface="Noto Serif Ethiopic"/>
                <a:ea typeface="Noto Serif Ethiopic"/>
                <a:cs typeface="Noto Serif Ethiopic"/>
                <a:sym typeface="Noto Serif Ethiopic"/>
              </a:rPr>
              <a:t>Insight: Cashback boosts volumes, while BOGOF maximizes revenue; flat % discounts risk underperformance.</a:t>
            </a:r>
          </a:p>
        </p:txBody>
      </p:sp>
      <p:pic>
        <p:nvPicPr>
          <p:cNvPr id="21" name="Audio 20">
            <a:hlinkClick r:id="" action="ppaction://media"/>
            <a:extLst>
              <a:ext uri="{FF2B5EF4-FFF2-40B4-BE49-F238E27FC236}">
                <a16:creationId xmlns:a16="http://schemas.microsoft.com/office/drawing/2014/main" id="{CC35B756-9014-9B16-3A40-B84167D5188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400000" t="-203125" r="-400000" b="-20312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976"/>
    </mc:Choice>
    <mc:Fallback xmlns="">
      <p:transition spd="slow" advTm="23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2293</TotalTime>
  <Words>1032</Words>
  <Application>Microsoft Office PowerPoint</Application>
  <PresentationFormat>Custom</PresentationFormat>
  <Paragraphs>102</Paragraphs>
  <Slides>11</Slides>
  <Notes>9</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TAN New York</vt:lpstr>
      <vt:lpstr>Noto Serif Ethiopic</vt:lpstr>
      <vt:lpstr>Noto Serif Ethiopic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AtliQ Technologies Pvt. Ltd.</dc:title>
  <dc:creator>Lenovo</dc:creator>
  <cp:lastModifiedBy>Somesh Joshi</cp:lastModifiedBy>
  <cp:revision>18</cp:revision>
  <dcterms:created xsi:type="dcterms:W3CDTF">2006-08-16T00:00:00Z</dcterms:created>
  <dcterms:modified xsi:type="dcterms:W3CDTF">2025-09-27T19:57:32Z</dcterms:modified>
  <dc:identifier>DAGzsvdAhfg</dc:identifier>
</cp:coreProperties>
</file>